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13"/>
  </p:notesMasterIdLst>
  <p:sldIdLst>
    <p:sldId id="256" r:id="rId3"/>
    <p:sldId id="257" r:id="rId4"/>
    <p:sldId id="258" r:id="rId5"/>
    <p:sldId id="259" r:id="rId6"/>
    <p:sldId id="264" r:id="rId7"/>
    <p:sldId id="265" r:id="rId8"/>
    <p:sldId id="260" r:id="rId9"/>
    <p:sldId id="266" r:id="rId10"/>
    <p:sldId id="261" r:id="rId11"/>
    <p:sldId id="268" r:id="rId12"/>
  </p:sldIdLst>
  <p:sldSz cx="9144000" cy="5143500" type="screen16x9"/>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CFE9"/>
    <a:srgbClr val="72A3C9"/>
    <a:srgbClr val="4878A6"/>
    <a:srgbClr val="B9DDF1"/>
    <a:srgbClr val="2A5783"/>
    <a:srgbClr val="FFBE7D"/>
    <a:srgbClr val="F28E2B"/>
    <a:srgbClr val="A0CBE8"/>
    <a:srgbClr val="4E79A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599" autoAdjust="0"/>
    <p:restoredTop sz="94660"/>
  </p:normalViewPr>
  <p:slideViewPr>
    <p:cSldViewPr snapToGrid="0">
      <p:cViewPr varScale="1">
        <p:scale>
          <a:sx n="78" d="100"/>
          <a:sy n="78" d="100"/>
        </p:scale>
        <p:origin x="232"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[Forage working.xlsx]RFM PT!PivotTable2</c:name>
    <c:fmtId val="30"/>
  </c:pivotSource>
  <c:chart>
    <c:title>
      <c:tx>
        <c:rich>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r>
              <a:rPr lang="en-GB" sz="1600" b="1" i="0" baseline="0" dirty="0">
                <a:solidFill>
                  <a:schemeClr val="tx1"/>
                </a:solidFill>
              </a:rPr>
              <a:t>Customers By RFM Scores</a:t>
            </a:r>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2"/>
        <c:spPr>
          <a:solidFill>
            <a:schemeClr val="accent1">
              <a:lumMod val="40000"/>
              <a:lumOff val="6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3"/>
        <c:spPr>
          <a:solidFill>
            <a:schemeClr val="accent5">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4"/>
        <c:spPr>
          <a:solidFill>
            <a:schemeClr val="accent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5"/>
        <c:spPr>
          <a:solidFill>
            <a:schemeClr val="accent1">
              <a:lumMod val="40000"/>
              <a:lumOff val="60000"/>
            </a:schemeClr>
          </a:solidFill>
          <a:ln>
            <a:no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fld id="{DAD09F33-6936-49AD-9AEC-CEE607AB5E4D}" type="SERIESNAME">
                  <a:rPr lang="en-US" sz="1000" baseline="0"/>
                  <a:pPr>
                    <a:defRPr sz="900" b="1" i="0" u="none" strike="noStrike" kern="1200" baseline="0">
                      <a:ln>
                        <a:noFill/>
                      </a:ln>
                      <a:solidFill>
                        <a:schemeClr val="tx1"/>
                      </a:solidFill>
                      <a:latin typeface="+mn-lt"/>
                      <a:ea typeface="+mn-ea"/>
                      <a:cs typeface="+mn-cs"/>
                    </a:defRPr>
                  </a:pPr>
                  <a:t>[SERIES NAME]</a:t>
                </a:fld>
                <a:endParaRPr lang="en-US" sz="1000" baseline="0"/>
              </a:p>
              <a:p>
                <a:pPr>
                  <a:defRPr sz="900" b="1" i="0" u="none" strike="noStrike" kern="1200" baseline="0">
                    <a:ln>
                      <a:noFill/>
                    </a:ln>
                    <a:solidFill>
                      <a:schemeClr val="tx1"/>
                    </a:solidFill>
                    <a:latin typeface="+mn-lt"/>
                    <a:ea typeface="+mn-ea"/>
                    <a:cs typeface="+mn-cs"/>
                  </a:defRPr>
                </a:pPr>
                <a:fld id="{DD1CEA88-C097-458B-86F7-F26FDA49FE8D}" type="VALUE">
                  <a:rPr lang="en-US"/>
                  <a:pPr>
                    <a:defRPr sz="900" b="1" i="0" u="none" strike="noStrike" kern="1200" baseline="0">
                      <a:ln>
                        <a:noFill/>
                      </a:ln>
                      <a:solidFill>
                        <a:schemeClr val="tx1"/>
                      </a:solidFill>
                      <a:latin typeface="+mn-lt"/>
                      <a:ea typeface="+mn-ea"/>
                      <a:cs typeface="+mn-cs"/>
                    </a:defRPr>
                  </a:pPr>
                  <a:t>[VALUE]</a:t>
                </a:fld>
                <a:endParaRPr lang="en-GB"/>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15:dlblFieldTable/>
              <c15:showDataLabelsRange val="0"/>
            </c:ext>
          </c:extLst>
        </c:dLbl>
      </c:pivotFmt>
      <c:pivotFmt>
        <c:idx val="6"/>
        <c:spPr>
          <a:solidFill>
            <a:schemeClr val="accent5">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7"/>
        <c:spPr>
          <a:solidFill>
            <a:schemeClr val="accent1">
              <a:lumMod val="40000"/>
              <a:lumOff val="6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8"/>
        <c:spPr>
          <a:solidFill>
            <a:schemeClr val="accent1">
              <a:lumMod val="40000"/>
              <a:lumOff val="60000"/>
            </a:schemeClr>
          </a:solidFill>
          <a:ln>
            <a:no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fld id="{DAD09F33-6936-49AD-9AEC-CEE607AB5E4D}" type="SERIESNAME">
                  <a:rPr lang="en-US" sz="1000" baseline="0"/>
                  <a:pPr>
                    <a:defRPr sz="900" b="1" i="0" u="none" strike="noStrike" kern="1200" baseline="0">
                      <a:ln>
                        <a:noFill/>
                      </a:ln>
                      <a:solidFill>
                        <a:schemeClr val="tx1"/>
                      </a:solidFill>
                      <a:latin typeface="+mn-lt"/>
                      <a:ea typeface="+mn-ea"/>
                      <a:cs typeface="+mn-cs"/>
                    </a:defRPr>
                  </a:pPr>
                  <a:t>[SERIES NAME]</a:t>
                </a:fld>
                <a:endParaRPr lang="en-US" sz="1000" baseline="0"/>
              </a:p>
              <a:p>
                <a:pPr>
                  <a:defRPr sz="900" b="1" i="0" u="none" strike="noStrike" kern="1200" baseline="0">
                    <a:ln>
                      <a:noFill/>
                    </a:ln>
                    <a:solidFill>
                      <a:schemeClr val="tx1"/>
                    </a:solidFill>
                    <a:latin typeface="+mn-lt"/>
                    <a:ea typeface="+mn-ea"/>
                    <a:cs typeface="+mn-cs"/>
                  </a:defRPr>
                </a:pPr>
                <a:fld id="{DD1CEA88-C097-458B-86F7-F26FDA49FE8D}" type="VALUE">
                  <a:rPr lang="en-US"/>
                  <a:pPr>
                    <a:defRPr sz="900" b="1" i="0" u="none" strike="noStrike" kern="1200" baseline="0">
                      <a:ln>
                        <a:noFill/>
                      </a:ln>
                      <a:solidFill>
                        <a:schemeClr val="tx1"/>
                      </a:solidFill>
                      <a:latin typeface="+mn-lt"/>
                      <a:ea typeface="+mn-ea"/>
                      <a:cs typeface="+mn-cs"/>
                    </a:defRPr>
                  </a:pPr>
                  <a:t>[VALUE]</a:t>
                </a:fld>
                <a:endParaRPr lang="en-GB"/>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15:dlblFieldTable/>
              <c15:showDataLabelsRange val="0"/>
            </c:ext>
          </c:extLst>
        </c:dLbl>
      </c:pivotFmt>
      <c:pivotFmt>
        <c:idx val="9"/>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0"/>
        <c:spPr>
          <a:solidFill>
            <a:schemeClr val="accent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1"/>
        <c:spPr>
          <a:solidFill>
            <a:schemeClr val="accent5">
              <a:lumMod val="75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2"/>
        <c:spPr>
          <a:solidFill>
            <a:schemeClr val="accent1">
              <a:lumMod val="40000"/>
              <a:lumOff val="6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3"/>
        <c:spPr>
          <a:solidFill>
            <a:schemeClr val="accent1">
              <a:lumMod val="40000"/>
              <a:lumOff val="60000"/>
            </a:schemeClr>
          </a:solidFill>
          <a:ln>
            <a:noFill/>
          </a:ln>
          <a:effectLst/>
        </c:spPr>
        <c:dLbl>
          <c:idx val="0"/>
          <c:tx>
            <c:rich>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fld id="{DAD09F33-6936-49AD-9AEC-CEE607AB5E4D}" type="SERIESNAME">
                  <a:rPr lang="en-US" sz="1000" baseline="0"/>
                  <a:pPr>
                    <a:defRPr sz="900" b="1" i="0" u="none" strike="noStrike" kern="1200" baseline="0">
                      <a:ln>
                        <a:noFill/>
                      </a:ln>
                      <a:solidFill>
                        <a:schemeClr val="tx1"/>
                      </a:solidFill>
                      <a:latin typeface="+mn-lt"/>
                      <a:ea typeface="+mn-ea"/>
                      <a:cs typeface="+mn-cs"/>
                    </a:defRPr>
                  </a:pPr>
                  <a:t>[SERIES NAME]</a:t>
                </a:fld>
                <a:endParaRPr lang="en-US" sz="1000" baseline="0"/>
              </a:p>
              <a:p>
                <a:pPr>
                  <a:defRPr sz="900" b="1" i="0" u="none" strike="noStrike" kern="1200" baseline="0">
                    <a:ln>
                      <a:noFill/>
                    </a:ln>
                    <a:solidFill>
                      <a:schemeClr val="tx1"/>
                    </a:solidFill>
                    <a:latin typeface="+mn-lt"/>
                    <a:ea typeface="+mn-ea"/>
                    <a:cs typeface="+mn-cs"/>
                  </a:defRPr>
                </a:pPr>
                <a:fld id="{DD1CEA88-C097-458B-86F7-F26FDA49FE8D}" type="VALUE">
                  <a:rPr lang="en-US"/>
                  <a:pPr>
                    <a:defRPr sz="900" b="1" i="0" u="none" strike="noStrike" kern="1200" baseline="0">
                      <a:ln>
                        <a:noFill/>
                      </a:ln>
                      <a:solidFill>
                        <a:schemeClr val="tx1"/>
                      </a:solidFill>
                      <a:latin typeface="+mn-lt"/>
                      <a:ea typeface="+mn-ea"/>
                      <a:cs typeface="+mn-cs"/>
                    </a:defRPr>
                  </a:pPr>
                  <a:t>[VALUE]</a:t>
                </a:fld>
                <a:endParaRPr lang="en-GB"/>
              </a:p>
            </c:rich>
          </c:tx>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15:dlblFieldTable/>
              <c15:showDataLabelsRange val="0"/>
            </c:ext>
          </c:extLst>
        </c:dLbl>
      </c:pivotFmt>
      <c:pivotFmt>
        <c:idx val="14"/>
        <c:spPr>
          <a:solidFill>
            <a:schemeClr val="accent2"/>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
        <c:idx val="15"/>
        <c:spPr>
          <a:solidFill>
            <a:schemeClr val="accent2">
              <a:lumMod val="60000"/>
              <a:lumOff val="400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extLst>
            <c:ext xmlns:c15="http://schemas.microsoft.com/office/drawing/2012/chart" uri="{CE6537A1-D6FC-4f65-9D91-7224C49458BB}"/>
          </c:extLst>
        </c:dLbl>
      </c:pivotFmt>
    </c:pivotFmts>
    <c:plotArea>
      <c:layout>
        <c:manualLayout>
          <c:layoutTarget val="inner"/>
          <c:xMode val="edge"/>
          <c:yMode val="edge"/>
          <c:x val="2.6905829596412557E-2"/>
          <c:y val="0.14856481481481484"/>
          <c:w val="0.90245591011649862"/>
          <c:h val="0.84680555555555559"/>
        </c:manualLayout>
      </c:layout>
      <c:barChart>
        <c:barDir val="col"/>
        <c:grouping val="clustered"/>
        <c:varyColors val="0"/>
        <c:ser>
          <c:idx val="0"/>
          <c:order val="0"/>
          <c:tx>
            <c:strRef>
              <c:f>'RFM PT'!$B$3:$B$4</c:f>
              <c:strCache>
                <c:ptCount val="1"/>
                <c:pt idx="0">
                  <c:v>Silver</c:v>
                </c:pt>
              </c:strCache>
            </c:strRef>
          </c:tx>
          <c:spPr>
            <a:solidFill>
              <a:srgbClr val="A5CFE9"/>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'RFM PT'!$A$5</c:f>
              <c:strCache>
                <c:ptCount val="1"/>
                <c:pt idx="0">
                  <c:v>Total</c:v>
                </c:pt>
              </c:strCache>
            </c:strRef>
          </c:cat>
          <c:val>
            <c:numRef>
              <c:f>'RFM PT'!$B$5</c:f>
              <c:numCache>
                <c:formatCode>General</c:formatCode>
                <c:ptCount val="1"/>
                <c:pt idx="0">
                  <c:v>812</c:v>
                </c:pt>
              </c:numCache>
            </c:numRef>
          </c:val>
          <c:extLst>
            <c:ext xmlns:c16="http://schemas.microsoft.com/office/drawing/2014/chart" uri="{C3380CC4-5D6E-409C-BE32-E72D297353CC}">
              <c16:uniqueId val="{00000000-2406-412B-8404-D10403D573EE}"/>
            </c:ext>
          </c:extLst>
        </c:ser>
        <c:ser>
          <c:idx val="1"/>
          <c:order val="1"/>
          <c:tx>
            <c:strRef>
              <c:f>'RFM PT'!$C$3:$C$4</c:f>
              <c:strCache>
                <c:ptCount val="1"/>
                <c:pt idx="0">
                  <c:v>Platnium</c:v>
                </c:pt>
              </c:strCache>
            </c:strRef>
          </c:tx>
          <c:spPr>
            <a:solidFill>
              <a:srgbClr val="A0CBE8"/>
            </a:solidFill>
            <a:ln>
              <a:noFill/>
            </a:ln>
            <a:effectLst/>
          </c:spPr>
          <c:invertIfNegative val="0"/>
          <c:dPt>
            <c:idx val="0"/>
            <c:invertIfNegative val="0"/>
            <c:bubble3D val="0"/>
            <c:spPr>
              <a:solidFill>
                <a:srgbClr val="2A5783"/>
              </a:solidFill>
              <a:ln>
                <a:noFill/>
              </a:ln>
              <a:effectLst/>
            </c:spPr>
            <c:extLst>
              <c:ext xmlns:c16="http://schemas.microsoft.com/office/drawing/2014/chart" uri="{C3380CC4-5D6E-409C-BE32-E72D297353CC}">
                <c16:uniqueId val="{00000001-2406-412B-8404-D10403D573EE}"/>
              </c:ext>
            </c:extLst>
          </c:dPt>
          <c:dLbls>
            <c:dLbl>
              <c:idx val="0"/>
              <c:tx>
                <c:rich>
                  <a:bodyPr/>
                  <a:lstStyle/>
                  <a:p>
                    <a:r>
                      <a:rPr lang="en-US" sz="1000" baseline="0" dirty="0"/>
                      <a:t>Platinum</a:t>
                    </a:r>
                  </a:p>
                  <a:p>
                    <a:fld id="{DD1CEA88-C097-458B-86F7-F26FDA49FE8D}" type="VALUE">
                      <a:rPr lang="en-US"/>
                      <a:pPr/>
                      <a:t>[VALUE]</a:t>
                    </a:fld>
                    <a:endParaRPr lang="en-GB"/>
                  </a:p>
                </c:rich>
              </c:tx>
              <c:dLblPos val="outEnd"/>
              <c:showLegendKey val="0"/>
              <c:showVal val="1"/>
              <c:showCatName val="0"/>
              <c:showSerName val="1"/>
              <c:showPercent val="0"/>
              <c:showBubbleSize val="0"/>
              <c:separator>
</c:separator>
              <c:extLst>
                <c:ext xmlns:c15="http://schemas.microsoft.com/office/drawing/2012/chart" uri="{CE6537A1-D6FC-4f65-9D91-7224C49458BB}">
                  <c15:dlblFieldTable/>
                  <c15:showDataLabelsRange val="0"/>
                </c:ext>
                <c:ext xmlns:c16="http://schemas.microsoft.com/office/drawing/2014/chart" uri="{C3380CC4-5D6E-409C-BE32-E72D297353CC}">
                  <c16:uniqueId val="{00000001-2406-412B-8404-D10403D573EE}"/>
                </c:ext>
              </c:extLst>
            </c:dLbl>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ln>
                      <a:noFill/>
                    </a:ln>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'RFM PT'!$A$5</c:f>
              <c:strCache>
                <c:ptCount val="1"/>
                <c:pt idx="0">
                  <c:v>Total</c:v>
                </c:pt>
              </c:strCache>
            </c:strRef>
          </c:cat>
          <c:val>
            <c:numRef>
              <c:f>'RFM PT'!$C$5</c:f>
              <c:numCache>
                <c:formatCode>General</c:formatCode>
                <c:ptCount val="1"/>
                <c:pt idx="0">
                  <c:v>792</c:v>
                </c:pt>
              </c:numCache>
            </c:numRef>
          </c:val>
          <c:extLst>
            <c:ext xmlns:c16="http://schemas.microsoft.com/office/drawing/2014/chart" uri="{C3380CC4-5D6E-409C-BE32-E72D297353CC}">
              <c16:uniqueId val="{00000002-2406-412B-8404-D10403D573EE}"/>
            </c:ext>
          </c:extLst>
        </c:ser>
        <c:ser>
          <c:idx val="2"/>
          <c:order val="2"/>
          <c:tx>
            <c:strRef>
              <c:f>'RFM PT'!$D$3:$D$4</c:f>
              <c:strCache>
                <c:ptCount val="1"/>
                <c:pt idx="0">
                  <c:v>Gold</c:v>
                </c:pt>
              </c:strCache>
            </c:strRef>
          </c:tx>
          <c:spPr>
            <a:solidFill>
              <a:srgbClr val="72A3C9"/>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'RFM PT'!$A$5</c:f>
              <c:strCache>
                <c:ptCount val="1"/>
                <c:pt idx="0">
                  <c:v>Total</c:v>
                </c:pt>
              </c:strCache>
            </c:strRef>
          </c:cat>
          <c:val>
            <c:numRef>
              <c:f>'RFM PT'!$D$5</c:f>
              <c:numCache>
                <c:formatCode>General</c:formatCode>
                <c:ptCount val="1"/>
                <c:pt idx="0">
                  <c:v>878</c:v>
                </c:pt>
              </c:numCache>
            </c:numRef>
          </c:val>
          <c:extLst>
            <c:ext xmlns:c16="http://schemas.microsoft.com/office/drawing/2014/chart" uri="{C3380CC4-5D6E-409C-BE32-E72D297353CC}">
              <c16:uniqueId val="{00000003-2406-412B-8404-D10403D573EE}"/>
            </c:ext>
          </c:extLst>
        </c:ser>
        <c:ser>
          <c:idx val="3"/>
          <c:order val="3"/>
          <c:tx>
            <c:strRef>
              <c:f>'RFM PT'!$E$3:$E$4</c:f>
              <c:strCache>
                <c:ptCount val="1"/>
                <c:pt idx="0">
                  <c:v>Bronze</c:v>
                </c:pt>
              </c:strCache>
            </c:strRef>
          </c:tx>
          <c:spPr>
            <a:solidFill>
              <a:srgbClr val="B9DDF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1" i="0" u="none" strike="noStrike" kern="1200" baseline="0">
                    <a:solidFill>
                      <a:schemeClr val="tx1"/>
                    </a:solidFill>
                    <a:latin typeface="+mn-lt"/>
                    <a:ea typeface="+mn-ea"/>
                    <a:cs typeface="+mn-cs"/>
                  </a:defRPr>
                </a:pPr>
                <a:endParaRPr lang="en-US"/>
              </a:p>
            </c:txPr>
            <c:dLblPos val="outEnd"/>
            <c:showLegendKey val="0"/>
            <c:showVal val="1"/>
            <c:showCatName val="0"/>
            <c:showSerName val="1"/>
            <c:showPercent val="0"/>
            <c:showBubbleSize val="0"/>
            <c:separator>
</c:separator>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'RFM PT'!$A$5</c:f>
              <c:strCache>
                <c:ptCount val="1"/>
                <c:pt idx="0">
                  <c:v>Total</c:v>
                </c:pt>
              </c:strCache>
            </c:strRef>
          </c:cat>
          <c:val>
            <c:numRef>
              <c:f>'RFM PT'!$E$5</c:f>
              <c:numCache>
                <c:formatCode>General</c:formatCode>
                <c:ptCount val="1"/>
                <c:pt idx="0">
                  <c:v>1008</c:v>
                </c:pt>
              </c:numCache>
            </c:numRef>
          </c:val>
          <c:extLst>
            <c:ext xmlns:c16="http://schemas.microsoft.com/office/drawing/2014/chart" uri="{C3380CC4-5D6E-409C-BE32-E72D297353CC}">
              <c16:uniqueId val="{00000004-2406-412B-8404-D10403D573EE}"/>
            </c:ext>
          </c:extLst>
        </c:ser>
        <c:dLbls>
          <c:dLblPos val="outEnd"/>
          <c:showLegendKey val="0"/>
          <c:showVal val="1"/>
          <c:showCatName val="0"/>
          <c:showSerName val="0"/>
          <c:showPercent val="0"/>
          <c:showBubbleSize val="0"/>
        </c:dLbls>
        <c:gapWidth val="164"/>
        <c:overlap val="-18"/>
        <c:axId val="336896319"/>
        <c:axId val="336896735"/>
      </c:barChart>
      <c:catAx>
        <c:axId val="336896319"/>
        <c:scaling>
          <c:orientation val="minMax"/>
        </c:scaling>
        <c:delete val="1"/>
        <c:axPos val="b"/>
        <c:numFmt formatCode="General" sourceLinked="1"/>
        <c:majorTickMark val="out"/>
        <c:minorTickMark val="none"/>
        <c:tickLblPos val="nextTo"/>
        <c:crossAx val="336896735"/>
        <c:crosses val="autoZero"/>
        <c:auto val="1"/>
        <c:lblAlgn val="ctr"/>
        <c:lblOffset val="100"/>
        <c:noMultiLvlLbl val="0"/>
      </c:catAx>
      <c:valAx>
        <c:axId val="336896735"/>
        <c:scaling>
          <c:orientation val="minMax"/>
        </c:scaling>
        <c:delete val="1"/>
        <c:axPos val="l"/>
        <c:majorGridlines>
          <c:spPr>
            <a:ln w="9525" cap="flat" cmpd="sng" algn="ctr">
              <a:noFill/>
              <a:round/>
            </a:ln>
            <a:effectLst/>
          </c:spPr>
        </c:majorGridlines>
        <c:numFmt formatCode="General" sourceLinked="1"/>
        <c:majorTickMark val="out"/>
        <c:minorTickMark val="none"/>
        <c:tickLblPos val="nextTo"/>
        <c:crossAx val="33689631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4281488" y="0"/>
            <a:ext cx="3276600" cy="536575"/>
          </a:xfrm>
          <a:prstGeom prst="rect">
            <a:avLst/>
          </a:prstGeom>
        </p:spPr>
        <p:txBody>
          <a:bodyPr vert="horz" lIns="91440" tIns="45720" rIns="91440" bIns="45720" rtlCol="0"/>
          <a:lstStyle>
            <a:lvl1pPr algn="r">
              <a:defRPr sz="1200"/>
            </a:lvl1pPr>
          </a:lstStyle>
          <a:p>
            <a:fld id="{3B7CD951-FDD7-4469-A308-DE2E42590A21}" type="datetimeFigureOut">
              <a:rPr lang="en-GB" smtClean="0"/>
              <a:t>17/09/2023</a:t>
            </a:fld>
            <a:endParaRPr lang="en-GB"/>
          </a:p>
        </p:txBody>
      </p:sp>
      <p:sp>
        <p:nvSpPr>
          <p:cNvPr id="4" name="Slide Image Placeholder 3"/>
          <p:cNvSpPr>
            <a:spLocks noGrp="1" noRot="1" noChangeAspect="1"/>
          </p:cNvSpPr>
          <p:nvPr>
            <p:ph type="sldImg" idx="2"/>
          </p:nvPr>
        </p:nvSpPr>
        <p:spPr>
          <a:xfrm>
            <a:off x="573088" y="1336675"/>
            <a:ext cx="6413500" cy="3608388"/>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755650" y="5145088"/>
            <a:ext cx="6048375" cy="42100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10155238"/>
            <a:ext cx="3276600" cy="536575"/>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4281488" y="10155238"/>
            <a:ext cx="3276600" cy="536575"/>
          </a:xfrm>
          <a:prstGeom prst="rect">
            <a:avLst/>
          </a:prstGeom>
        </p:spPr>
        <p:txBody>
          <a:bodyPr vert="horz" lIns="91440" tIns="45720" rIns="91440" bIns="45720" rtlCol="0" anchor="b"/>
          <a:lstStyle>
            <a:lvl1pPr algn="r">
              <a:defRPr sz="1200"/>
            </a:lvl1pPr>
          </a:lstStyle>
          <a:p>
            <a:fld id="{F0F0ED3D-1AF2-44C2-994D-98361CBA922E}" type="slidenum">
              <a:rPr lang="en-GB" smtClean="0"/>
              <a:t>‹#›</a:t>
            </a:fld>
            <a:endParaRPr lang="en-GB"/>
          </a:p>
        </p:txBody>
      </p:sp>
    </p:spTree>
    <p:extLst>
      <p:ext uri="{BB962C8B-B14F-4D97-AF65-F5344CB8AC3E}">
        <p14:creationId xmlns:p14="http://schemas.microsoft.com/office/powerpoint/2010/main" val="15185838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0F0ED3D-1AF2-44C2-994D-98361CBA922E}" type="slidenum">
              <a:rPr lang="en-GB" smtClean="0"/>
              <a:t>5</a:t>
            </a:fld>
            <a:endParaRPr lang="en-GB"/>
          </a:p>
        </p:txBody>
      </p:sp>
    </p:spTree>
    <p:extLst>
      <p:ext uri="{BB962C8B-B14F-4D97-AF65-F5344CB8AC3E}">
        <p14:creationId xmlns:p14="http://schemas.microsoft.com/office/powerpoint/2010/main" val="35748020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0F0ED3D-1AF2-44C2-994D-98361CBA922E}" type="slidenum">
              <a:rPr lang="en-GB" smtClean="0"/>
              <a:t>6</a:t>
            </a:fld>
            <a:endParaRPr lang="en-GB"/>
          </a:p>
        </p:txBody>
      </p:sp>
    </p:spTree>
    <p:extLst>
      <p:ext uri="{BB962C8B-B14F-4D97-AF65-F5344CB8AC3E}">
        <p14:creationId xmlns:p14="http://schemas.microsoft.com/office/powerpoint/2010/main" val="410640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0F0ED3D-1AF2-44C2-994D-98361CBA922E}" type="slidenum">
              <a:rPr lang="en-GB" smtClean="0"/>
              <a:t>7</a:t>
            </a:fld>
            <a:endParaRPr lang="en-GB"/>
          </a:p>
        </p:txBody>
      </p:sp>
    </p:spTree>
    <p:extLst>
      <p:ext uri="{BB962C8B-B14F-4D97-AF65-F5344CB8AC3E}">
        <p14:creationId xmlns:p14="http://schemas.microsoft.com/office/powerpoint/2010/main" val="202000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0F0ED3D-1AF2-44C2-994D-98361CBA922E}" type="slidenum">
              <a:rPr lang="en-GB" smtClean="0"/>
              <a:t>8</a:t>
            </a:fld>
            <a:endParaRPr lang="en-GB"/>
          </a:p>
        </p:txBody>
      </p:sp>
    </p:spTree>
    <p:extLst>
      <p:ext uri="{BB962C8B-B14F-4D97-AF65-F5344CB8AC3E}">
        <p14:creationId xmlns:p14="http://schemas.microsoft.com/office/powerpoint/2010/main" val="26075065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1"/>
          </p:nvPr>
        </p:nvSpPr>
        <p:spPr/>
        <p:txBody>
          <a:bodyPr/>
          <a:lstStyle/>
          <a:p>
            <a:fld id="{14C67ADC-802E-4E1C-8AD4-45BF7B172FCC}" type="slidenum">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25" name="PlaceHolder 2"/>
          <p:cNvSpPr>
            <a:spLocks noGrp="1"/>
          </p:cNvSpPr>
          <p:nvPr>
            <p:ph/>
          </p:nvPr>
        </p:nvSpPr>
        <p:spPr>
          <a:xfrm>
            <a:off x="311760" y="115236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26" name="PlaceHolder 3"/>
          <p:cNvSpPr>
            <a:spLocks noGrp="1"/>
          </p:cNvSpPr>
          <p:nvPr>
            <p:ph/>
          </p:nvPr>
        </p:nvSpPr>
        <p:spPr>
          <a:xfrm>
            <a:off x="311760" y="293688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 name="PlaceHolder 4"/>
          <p:cNvSpPr>
            <a:spLocks noGrp="1"/>
          </p:cNvSpPr>
          <p:nvPr>
            <p:ph type="sldNum" idx="1"/>
          </p:nvPr>
        </p:nvSpPr>
        <p:spPr/>
        <p:txBody>
          <a:bodyPr/>
          <a:lstStyle/>
          <a:p>
            <a:fld id="{DFA2C23C-51DA-4E97-A001-059135A40ABD}" type="slidenum">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28"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29"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0"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1" name="PlaceHolder 5"/>
          <p:cNvSpPr>
            <a:spLocks noGrp="1"/>
          </p:cNvSpPr>
          <p:nvPr>
            <p:ph/>
          </p:nvPr>
        </p:nvSpPr>
        <p:spPr>
          <a:xfrm>
            <a:off x="467784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 name="PlaceHolder 6"/>
          <p:cNvSpPr>
            <a:spLocks noGrp="1"/>
          </p:cNvSpPr>
          <p:nvPr>
            <p:ph type="sldNum" idx="1"/>
          </p:nvPr>
        </p:nvSpPr>
        <p:spPr/>
        <p:txBody>
          <a:bodyPr/>
          <a:lstStyle/>
          <a:p>
            <a:fld id="{52D683FE-6FA1-4C49-9AA0-7D7443E0AA9B}" type="slidenum">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33" name="PlaceHolder 2"/>
          <p:cNvSpPr>
            <a:spLocks noGrp="1"/>
          </p:cNvSpPr>
          <p:nvPr>
            <p:ph/>
          </p:nvPr>
        </p:nvSpPr>
        <p:spPr>
          <a:xfrm>
            <a:off x="31176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4" name="PlaceHolder 3"/>
          <p:cNvSpPr>
            <a:spLocks noGrp="1"/>
          </p:cNvSpPr>
          <p:nvPr>
            <p:ph/>
          </p:nvPr>
        </p:nvSpPr>
        <p:spPr>
          <a:xfrm>
            <a:off x="319248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5" name="PlaceHolder 4"/>
          <p:cNvSpPr>
            <a:spLocks noGrp="1"/>
          </p:cNvSpPr>
          <p:nvPr>
            <p:ph/>
          </p:nvPr>
        </p:nvSpPr>
        <p:spPr>
          <a:xfrm>
            <a:off x="607320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6" name="PlaceHolder 5"/>
          <p:cNvSpPr>
            <a:spLocks noGrp="1"/>
          </p:cNvSpPr>
          <p:nvPr>
            <p:ph/>
          </p:nvPr>
        </p:nvSpPr>
        <p:spPr>
          <a:xfrm>
            <a:off x="31176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7" name="PlaceHolder 6"/>
          <p:cNvSpPr>
            <a:spLocks noGrp="1"/>
          </p:cNvSpPr>
          <p:nvPr>
            <p:ph/>
          </p:nvPr>
        </p:nvSpPr>
        <p:spPr>
          <a:xfrm>
            <a:off x="319248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38" name="PlaceHolder 7"/>
          <p:cNvSpPr>
            <a:spLocks noGrp="1"/>
          </p:cNvSpPr>
          <p:nvPr>
            <p:ph/>
          </p:nvPr>
        </p:nvSpPr>
        <p:spPr>
          <a:xfrm>
            <a:off x="607320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9" name="PlaceHolder 8"/>
          <p:cNvSpPr>
            <a:spLocks noGrp="1"/>
          </p:cNvSpPr>
          <p:nvPr>
            <p:ph type="sldNum" idx="1"/>
          </p:nvPr>
        </p:nvSpPr>
        <p:spPr/>
        <p:txBody>
          <a:bodyPr/>
          <a:lstStyle/>
          <a:p>
            <a:fld id="{8AA05B76-BD19-4A3F-847A-5A5C0FAF0353}" type="slidenum">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lstStyle/>
          <a:p>
            <a:fld id="{1B424C87-7343-4057-8F19-3E6192556F54}" type="slidenum">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43" name="PlaceHolder 2"/>
          <p:cNvSpPr>
            <a:spLocks noGrp="1"/>
          </p:cNvSpPr>
          <p:nvPr>
            <p:ph type="subTitle"/>
          </p:nvPr>
        </p:nvSpPr>
        <p:spPr>
          <a:xfrm>
            <a:off x="311760" y="1152360"/>
            <a:ext cx="8520120" cy="341604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
        <p:nvSpPr>
          <p:cNvPr id="4" name="PlaceHolder 3"/>
          <p:cNvSpPr>
            <a:spLocks noGrp="1"/>
          </p:cNvSpPr>
          <p:nvPr>
            <p:ph type="sldNum" idx="2"/>
          </p:nvPr>
        </p:nvSpPr>
        <p:spPr/>
        <p:txBody>
          <a:bodyPr/>
          <a:lstStyle/>
          <a:p>
            <a:fld id="{CB5BA9E9-CC28-4644-BBC1-3945F1251679}" type="slidenum">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45" name="PlaceHolder 2"/>
          <p:cNvSpPr>
            <a:spLocks noGrp="1"/>
          </p:cNvSpPr>
          <p:nvPr>
            <p:ph/>
          </p:nvPr>
        </p:nvSpPr>
        <p:spPr>
          <a:xfrm>
            <a:off x="311760" y="1152360"/>
            <a:ext cx="852012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4" name="PlaceHolder 3"/>
          <p:cNvSpPr>
            <a:spLocks noGrp="1"/>
          </p:cNvSpPr>
          <p:nvPr>
            <p:ph type="sldNum" idx="2"/>
          </p:nvPr>
        </p:nvSpPr>
        <p:spPr/>
        <p:txBody>
          <a:bodyPr/>
          <a:lstStyle/>
          <a:p>
            <a:fld id="{E3438D9B-9E1A-4A21-BBF9-700EEE8AFE68}" type="slidenum">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47"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48"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 name="PlaceHolder 4"/>
          <p:cNvSpPr>
            <a:spLocks noGrp="1"/>
          </p:cNvSpPr>
          <p:nvPr>
            <p:ph type="sldNum" idx="2"/>
          </p:nvPr>
        </p:nvSpPr>
        <p:spPr/>
        <p:txBody>
          <a:bodyPr/>
          <a:lstStyle/>
          <a:p>
            <a:fld id="{CCEA0C27-2D22-4608-BFD6-0645EC376C41}" type="slidenum">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3" name="PlaceHolder 2"/>
          <p:cNvSpPr>
            <a:spLocks noGrp="1"/>
          </p:cNvSpPr>
          <p:nvPr>
            <p:ph type="sldNum" idx="2"/>
          </p:nvPr>
        </p:nvSpPr>
        <p:spPr/>
        <p:txBody>
          <a:bodyPr/>
          <a:lstStyle/>
          <a:p>
            <a:fld id="{787E83B0-3BA4-49B9-ABFC-873C2FB3BA59}" type="slidenum">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311760" y="444960"/>
            <a:ext cx="8520120" cy="26546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
        <p:nvSpPr>
          <p:cNvPr id="3" name="PlaceHolder 2"/>
          <p:cNvSpPr>
            <a:spLocks noGrp="1"/>
          </p:cNvSpPr>
          <p:nvPr>
            <p:ph type="sldNum" idx="2"/>
          </p:nvPr>
        </p:nvSpPr>
        <p:spPr/>
        <p:txBody>
          <a:bodyPr/>
          <a:lstStyle/>
          <a:p>
            <a:fld id="{78E62806-DFF7-46AA-B4EB-47BBA94ACD11}" type="slidenum">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52"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3"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4"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2"/>
          </p:nvPr>
        </p:nvSpPr>
        <p:spPr/>
        <p:txBody>
          <a:bodyPr/>
          <a:lstStyle/>
          <a:p>
            <a:fld id="{6A067927-BC4F-42D8-AFDA-12A42E7D3F5C}"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4" name="PlaceHolder 2"/>
          <p:cNvSpPr>
            <a:spLocks noGrp="1"/>
          </p:cNvSpPr>
          <p:nvPr>
            <p:ph type="subTitle"/>
          </p:nvPr>
        </p:nvSpPr>
        <p:spPr>
          <a:xfrm>
            <a:off x="311760" y="1152360"/>
            <a:ext cx="8520120" cy="3416040"/>
          </a:xfrm>
          <a:prstGeom prst="rect">
            <a:avLst/>
          </a:prstGeom>
          <a:noFill/>
          <a:ln w="0">
            <a:noFill/>
          </a:ln>
        </p:spPr>
        <p:txBody>
          <a:bodyPr lIns="0" tIns="0" rIns="0" bIns="0" anchor="ctr">
            <a:noAutofit/>
          </a:bodyPr>
          <a:lstStyle/>
          <a:p>
            <a:pPr indent="0" algn="ctr">
              <a:buNone/>
            </a:pPr>
            <a:endParaRPr lang="en-GB" sz="3200" b="0" strike="noStrike" spc="-1">
              <a:solidFill>
                <a:srgbClr val="000000"/>
              </a:solidFill>
              <a:latin typeface="Arial"/>
            </a:endParaRPr>
          </a:p>
        </p:txBody>
      </p:sp>
      <p:sp>
        <p:nvSpPr>
          <p:cNvPr id="2" name="PlaceHolder 3"/>
          <p:cNvSpPr>
            <a:spLocks noGrp="1"/>
          </p:cNvSpPr>
          <p:nvPr>
            <p:ph type="sldNum" idx="1"/>
          </p:nvPr>
        </p:nvSpPr>
        <p:spPr/>
        <p:txBody>
          <a:bodyPr/>
          <a:lstStyle/>
          <a:p>
            <a:fld id="{5DE76313-8476-4A06-B0B7-1F5E9DEF8636}" type="slidenum">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56"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7"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8" name="PlaceHolder 4"/>
          <p:cNvSpPr>
            <a:spLocks noGrp="1"/>
          </p:cNvSpPr>
          <p:nvPr>
            <p:ph/>
          </p:nvPr>
        </p:nvSpPr>
        <p:spPr>
          <a:xfrm>
            <a:off x="467784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2"/>
          </p:nvPr>
        </p:nvSpPr>
        <p:spPr/>
        <p:txBody>
          <a:bodyPr/>
          <a:lstStyle/>
          <a:p>
            <a:fld id="{D5419478-E9BA-4D9A-9E81-7BC6E8A88C4E}" type="slidenum">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60"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1"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2" name="PlaceHolder 4"/>
          <p:cNvSpPr>
            <a:spLocks noGrp="1"/>
          </p:cNvSpPr>
          <p:nvPr>
            <p:ph/>
          </p:nvPr>
        </p:nvSpPr>
        <p:spPr>
          <a:xfrm>
            <a:off x="311760" y="293688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2"/>
          </p:nvPr>
        </p:nvSpPr>
        <p:spPr/>
        <p:txBody>
          <a:bodyPr/>
          <a:lstStyle/>
          <a:p>
            <a:fld id="{A60B0248-F57C-40D5-9E36-9A18079B359E}" type="slidenum">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64" name="PlaceHolder 2"/>
          <p:cNvSpPr>
            <a:spLocks noGrp="1"/>
          </p:cNvSpPr>
          <p:nvPr>
            <p:ph/>
          </p:nvPr>
        </p:nvSpPr>
        <p:spPr>
          <a:xfrm>
            <a:off x="311760" y="115236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5" name="PlaceHolder 3"/>
          <p:cNvSpPr>
            <a:spLocks noGrp="1"/>
          </p:cNvSpPr>
          <p:nvPr>
            <p:ph/>
          </p:nvPr>
        </p:nvSpPr>
        <p:spPr>
          <a:xfrm>
            <a:off x="311760" y="293688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 name="PlaceHolder 4"/>
          <p:cNvSpPr>
            <a:spLocks noGrp="1"/>
          </p:cNvSpPr>
          <p:nvPr>
            <p:ph type="sldNum" idx="2"/>
          </p:nvPr>
        </p:nvSpPr>
        <p:spPr/>
        <p:txBody>
          <a:bodyPr/>
          <a:lstStyle/>
          <a:p>
            <a:fld id="{5E11E497-12FE-4AAB-907C-DA79C67E8E35}" type="slidenum">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67"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8"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9"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0" name="PlaceHolder 5"/>
          <p:cNvSpPr>
            <a:spLocks noGrp="1"/>
          </p:cNvSpPr>
          <p:nvPr>
            <p:ph/>
          </p:nvPr>
        </p:nvSpPr>
        <p:spPr>
          <a:xfrm>
            <a:off x="467784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 name="PlaceHolder 6"/>
          <p:cNvSpPr>
            <a:spLocks noGrp="1"/>
          </p:cNvSpPr>
          <p:nvPr>
            <p:ph type="sldNum" idx="2"/>
          </p:nvPr>
        </p:nvSpPr>
        <p:spPr/>
        <p:txBody>
          <a:bodyPr/>
          <a:lstStyle/>
          <a:p>
            <a:fld id="{74EB7072-7118-4DC7-A7F3-C4B22BE8801D}" type="slidenum">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72" name="PlaceHolder 2"/>
          <p:cNvSpPr>
            <a:spLocks noGrp="1"/>
          </p:cNvSpPr>
          <p:nvPr>
            <p:ph/>
          </p:nvPr>
        </p:nvSpPr>
        <p:spPr>
          <a:xfrm>
            <a:off x="31176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3" name="PlaceHolder 3"/>
          <p:cNvSpPr>
            <a:spLocks noGrp="1"/>
          </p:cNvSpPr>
          <p:nvPr>
            <p:ph/>
          </p:nvPr>
        </p:nvSpPr>
        <p:spPr>
          <a:xfrm>
            <a:off x="319248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4" name="PlaceHolder 4"/>
          <p:cNvSpPr>
            <a:spLocks noGrp="1"/>
          </p:cNvSpPr>
          <p:nvPr>
            <p:ph/>
          </p:nvPr>
        </p:nvSpPr>
        <p:spPr>
          <a:xfrm>
            <a:off x="6073200" y="115236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5" name="PlaceHolder 5"/>
          <p:cNvSpPr>
            <a:spLocks noGrp="1"/>
          </p:cNvSpPr>
          <p:nvPr>
            <p:ph/>
          </p:nvPr>
        </p:nvSpPr>
        <p:spPr>
          <a:xfrm>
            <a:off x="31176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6" name="PlaceHolder 6"/>
          <p:cNvSpPr>
            <a:spLocks noGrp="1"/>
          </p:cNvSpPr>
          <p:nvPr>
            <p:ph/>
          </p:nvPr>
        </p:nvSpPr>
        <p:spPr>
          <a:xfrm>
            <a:off x="319248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77" name="PlaceHolder 7"/>
          <p:cNvSpPr>
            <a:spLocks noGrp="1"/>
          </p:cNvSpPr>
          <p:nvPr>
            <p:ph/>
          </p:nvPr>
        </p:nvSpPr>
        <p:spPr>
          <a:xfrm>
            <a:off x="6073200" y="2936880"/>
            <a:ext cx="274320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9" name="PlaceHolder 8"/>
          <p:cNvSpPr>
            <a:spLocks noGrp="1"/>
          </p:cNvSpPr>
          <p:nvPr>
            <p:ph type="sldNum" idx="2"/>
          </p:nvPr>
        </p:nvSpPr>
        <p:spPr/>
        <p:txBody>
          <a:bodyPr/>
          <a:lstStyle/>
          <a:p>
            <a:fld id="{6CABCA29-18CA-4455-9C32-AFBF6B38DB91}"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6" name="PlaceHolder 2"/>
          <p:cNvSpPr>
            <a:spLocks noGrp="1"/>
          </p:cNvSpPr>
          <p:nvPr>
            <p:ph/>
          </p:nvPr>
        </p:nvSpPr>
        <p:spPr>
          <a:xfrm>
            <a:off x="311760" y="1152360"/>
            <a:ext cx="852012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4" name="PlaceHolder 3"/>
          <p:cNvSpPr>
            <a:spLocks noGrp="1"/>
          </p:cNvSpPr>
          <p:nvPr>
            <p:ph type="sldNum" idx="1"/>
          </p:nvPr>
        </p:nvSpPr>
        <p:spPr/>
        <p:txBody>
          <a:bodyPr/>
          <a:lstStyle/>
          <a:p>
            <a:fld id="{DA77B32D-0005-45D5-9A2A-FA7A9A56CD75}"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8"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9"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5" name="PlaceHolder 4"/>
          <p:cNvSpPr>
            <a:spLocks noGrp="1"/>
          </p:cNvSpPr>
          <p:nvPr>
            <p:ph type="sldNum" idx="1"/>
          </p:nvPr>
        </p:nvSpPr>
        <p:spPr/>
        <p:txBody>
          <a:bodyPr/>
          <a:lstStyle/>
          <a:p>
            <a:fld id="{FEF360A3-260E-4F3E-9EAC-9E3EC32DFF1E}"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3" name="PlaceHolder 2"/>
          <p:cNvSpPr>
            <a:spLocks noGrp="1"/>
          </p:cNvSpPr>
          <p:nvPr>
            <p:ph type="sldNum" idx="1"/>
          </p:nvPr>
        </p:nvSpPr>
        <p:spPr/>
        <p:txBody>
          <a:bodyPr/>
          <a:lstStyle/>
          <a:p>
            <a:fld id="{5D345FFA-4BC5-4BD7-87F3-6A96E287D324}" type="slidenum">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311760" y="444960"/>
            <a:ext cx="8520120" cy="2654640"/>
          </a:xfrm>
          <a:prstGeom prst="rect">
            <a:avLst/>
          </a:prstGeom>
          <a:noFill/>
          <a:ln w="0">
            <a:noFill/>
          </a:ln>
        </p:spPr>
        <p:txBody>
          <a:bodyPr lIns="0" tIns="0" rIns="0" bIns="0" anchor="ctr">
            <a:noAutofit/>
          </a:bodyPr>
          <a:lstStyle/>
          <a:p>
            <a:pPr algn="ctr"/>
            <a:endParaRPr lang="en-GB" sz="3200" b="0" strike="noStrike" spc="-1">
              <a:solidFill>
                <a:srgbClr val="000000"/>
              </a:solidFill>
              <a:latin typeface="Arial"/>
            </a:endParaRPr>
          </a:p>
        </p:txBody>
      </p:sp>
      <p:sp>
        <p:nvSpPr>
          <p:cNvPr id="3" name="PlaceHolder 2"/>
          <p:cNvSpPr>
            <a:spLocks noGrp="1"/>
          </p:cNvSpPr>
          <p:nvPr>
            <p:ph type="sldNum" idx="1"/>
          </p:nvPr>
        </p:nvSpPr>
        <p:spPr/>
        <p:txBody>
          <a:bodyPr/>
          <a:lstStyle/>
          <a:p>
            <a:fld id="{2074EFA7-D44E-47F7-BE65-6C8014E4BF5A}" type="slidenum">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13"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14" name="PlaceHolder 3"/>
          <p:cNvSpPr>
            <a:spLocks noGrp="1"/>
          </p:cNvSpPr>
          <p:nvPr>
            <p:ph/>
          </p:nvPr>
        </p:nvSpPr>
        <p:spPr>
          <a:xfrm>
            <a:off x="467784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15" name="PlaceHolder 4"/>
          <p:cNvSpPr>
            <a:spLocks noGrp="1"/>
          </p:cNvSpPr>
          <p:nvPr>
            <p:ph/>
          </p:nvPr>
        </p:nvSpPr>
        <p:spPr>
          <a:xfrm>
            <a:off x="31176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1"/>
          </p:nvPr>
        </p:nvSpPr>
        <p:spPr/>
        <p:txBody>
          <a:bodyPr/>
          <a:lstStyle/>
          <a:p>
            <a:fld id="{BADF2F5D-146C-492F-818F-99BDEB977313}" type="slidenum">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17" name="PlaceHolder 2"/>
          <p:cNvSpPr>
            <a:spLocks noGrp="1"/>
          </p:cNvSpPr>
          <p:nvPr>
            <p:ph/>
          </p:nvPr>
        </p:nvSpPr>
        <p:spPr>
          <a:xfrm>
            <a:off x="311760" y="1152360"/>
            <a:ext cx="4157640" cy="341604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18"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19" name="PlaceHolder 4"/>
          <p:cNvSpPr>
            <a:spLocks noGrp="1"/>
          </p:cNvSpPr>
          <p:nvPr>
            <p:ph/>
          </p:nvPr>
        </p:nvSpPr>
        <p:spPr>
          <a:xfrm>
            <a:off x="4677840" y="293688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1"/>
          </p:nvPr>
        </p:nvSpPr>
        <p:spPr/>
        <p:txBody>
          <a:bodyPr/>
          <a:lstStyle/>
          <a:p>
            <a:fld id="{9F17E646-9BD5-477E-BD2C-7F523D145B8D}" type="slidenum">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311760" y="444960"/>
            <a:ext cx="8520120" cy="572400"/>
          </a:xfrm>
          <a:prstGeom prst="rect">
            <a:avLst/>
          </a:prstGeom>
          <a:noFill/>
          <a:ln w="0">
            <a:noFill/>
          </a:ln>
        </p:spPr>
        <p:txBody>
          <a:bodyPr lIns="0" tIns="0" rIns="0" bIns="0" anchor="ctr">
            <a:noAutofit/>
          </a:bodyPr>
          <a:lstStyle/>
          <a:p>
            <a:pPr indent="0">
              <a:buNone/>
            </a:pPr>
            <a:endParaRPr lang="en-GB" sz="1400" b="0" strike="noStrike" spc="-1">
              <a:solidFill>
                <a:srgbClr val="000000"/>
              </a:solidFill>
              <a:latin typeface="Arial"/>
            </a:endParaRPr>
          </a:p>
        </p:txBody>
      </p:sp>
      <p:sp>
        <p:nvSpPr>
          <p:cNvPr id="21" name="PlaceHolder 2"/>
          <p:cNvSpPr>
            <a:spLocks noGrp="1"/>
          </p:cNvSpPr>
          <p:nvPr>
            <p:ph/>
          </p:nvPr>
        </p:nvSpPr>
        <p:spPr>
          <a:xfrm>
            <a:off x="31176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22" name="PlaceHolder 3"/>
          <p:cNvSpPr>
            <a:spLocks noGrp="1"/>
          </p:cNvSpPr>
          <p:nvPr>
            <p:ph/>
          </p:nvPr>
        </p:nvSpPr>
        <p:spPr>
          <a:xfrm>
            <a:off x="4677840" y="1152360"/>
            <a:ext cx="415764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23" name="PlaceHolder 4"/>
          <p:cNvSpPr>
            <a:spLocks noGrp="1"/>
          </p:cNvSpPr>
          <p:nvPr>
            <p:ph/>
          </p:nvPr>
        </p:nvSpPr>
        <p:spPr>
          <a:xfrm>
            <a:off x="311760" y="2936880"/>
            <a:ext cx="8520120" cy="1629360"/>
          </a:xfrm>
          <a:prstGeom prst="rect">
            <a:avLst/>
          </a:prstGeom>
          <a:noFill/>
          <a:ln w="0">
            <a:noFill/>
          </a:ln>
        </p:spPr>
        <p:txBody>
          <a:bodyPr lIns="0" tIns="0" rIns="0" bIns="0" anchor="t">
            <a:normAutofit/>
          </a:bodyPr>
          <a:lstStyle/>
          <a:p>
            <a:pPr indent="0">
              <a:lnSpc>
                <a:spcPct val="115000"/>
              </a:lnSpc>
              <a:spcBef>
                <a:spcPts val="1417"/>
              </a:spcBef>
              <a:buNone/>
            </a:pPr>
            <a:endParaRPr lang="en-GB" sz="1800" b="0" strike="noStrike" spc="-1">
              <a:solidFill>
                <a:schemeClr val="accent2">
                  <a:lumOff val="21760"/>
                </a:schemeClr>
              </a:solidFill>
              <a:latin typeface="Arial"/>
            </a:endParaRPr>
          </a:p>
        </p:txBody>
      </p:sp>
      <p:sp>
        <p:nvSpPr>
          <p:cNvPr id="6" name="PlaceHolder 5"/>
          <p:cNvSpPr>
            <a:spLocks noGrp="1"/>
          </p:cNvSpPr>
          <p:nvPr>
            <p:ph type="sldNum" idx="1"/>
          </p:nvPr>
        </p:nvSpPr>
        <p:spPr/>
        <p:txBody>
          <a:bodyPr/>
          <a:lstStyle/>
          <a:p>
            <a:fld id="{24CFA3FE-7590-4A34-95B4-1A288970732A}"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311760" y="744480"/>
            <a:ext cx="8520120" cy="2052360"/>
          </a:xfrm>
          <a:prstGeom prst="rect">
            <a:avLst/>
          </a:prstGeom>
          <a:noFill/>
          <a:ln w="12600">
            <a:noFill/>
          </a:ln>
        </p:spPr>
        <p:txBody>
          <a:bodyPr tIns="91440" bIns="91440" anchor="b">
            <a:noAutofit/>
          </a:bodyPr>
          <a:lstStyle/>
          <a:p>
            <a:pPr indent="0" algn="ctr">
              <a:lnSpc>
                <a:spcPct val="100000"/>
              </a:lnSpc>
              <a:buNone/>
              <a:tabLst>
                <a:tab pos="0" algn="l"/>
              </a:tabLst>
            </a:pPr>
            <a:r>
              <a:rPr lang="en-GB" sz="5200" b="0" strike="noStrike" spc="-1">
                <a:solidFill>
                  <a:srgbClr val="000000"/>
                </a:solidFill>
                <a:latin typeface="Arial"/>
                <a:ea typeface="Arial"/>
              </a:rPr>
              <a:t>Title Text</a:t>
            </a:r>
            <a:endParaRPr lang="en-GB" sz="5200" b="0" strike="noStrike" spc="-1">
              <a:solidFill>
                <a:srgbClr val="000000"/>
              </a:solidFill>
              <a:latin typeface="Arial"/>
            </a:endParaRPr>
          </a:p>
        </p:txBody>
      </p:sp>
      <p:sp>
        <p:nvSpPr>
          <p:cNvPr id="4" name="PlaceHolder 2"/>
          <p:cNvSpPr>
            <a:spLocks noGrp="1"/>
          </p:cNvSpPr>
          <p:nvPr>
            <p:ph type="body"/>
          </p:nvPr>
        </p:nvSpPr>
        <p:spPr>
          <a:xfrm>
            <a:off x="311760" y="2834280"/>
            <a:ext cx="8520120" cy="792360"/>
          </a:xfrm>
          <a:prstGeom prst="rect">
            <a:avLst/>
          </a:prstGeom>
          <a:noFill/>
          <a:ln w="12600">
            <a:noFill/>
          </a:ln>
        </p:spPr>
        <p:txBody>
          <a:bodyPr tIns="91440" bIns="91440" anchor="t">
            <a:noAutofit/>
          </a:bodyPr>
          <a:lstStyle/>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One</a:t>
            </a:r>
            <a:endParaRPr lang="en-GB" sz="2800" b="0" strike="noStrike" spc="-1">
              <a:solidFill>
                <a:schemeClr val="accent2">
                  <a:lumOff val="21760"/>
                </a:schemeClr>
              </a:solidFill>
              <a:latin typeface="Arial"/>
            </a:endParaRPr>
          </a:p>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Two</a:t>
            </a:r>
            <a:endParaRPr lang="en-GB" sz="2800" b="0" strike="noStrike" spc="-1">
              <a:solidFill>
                <a:schemeClr val="accent2">
                  <a:lumOff val="21760"/>
                </a:schemeClr>
              </a:solidFill>
              <a:latin typeface="Arial"/>
            </a:endParaRPr>
          </a:p>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Three</a:t>
            </a:r>
            <a:endParaRPr lang="en-GB" sz="2800" b="0" strike="noStrike" spc="-1">
              <a:solidFill>
                <a:schemeClr val="accent2">
                  <a:lumOff val="21760"/>
                </a:schemeClr>
              </a:solidFill>
              <a:latin typeface="Arial"/>
            </a:endParaRPr>
          </a:p>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Four</a:t>
            </a:r>
            <a:endParaRPr lang="en-GB" sz="2800" b="0" strike="noStrike" spc="-1">
              <a:solidFill>
                <a:schemeClr val="accent2">
                  <a:lumOff val="21760"/>
                </a:schemeClr>
              </a:solidFill>
              <a:latin typeface="Arial"/>
            </a:endParaRPr>
          </a:p>
          <a:p>
            <a:pPr marL="343080" indent="0" algn="ctr">
              <a:lnSpc>
                <a:spcPct val="100000"/>
              </a:lnSpc>
              <a:buNone/>
              <a:tabLst>
                <a:tab pos="0" algn="l"/>
              </a:tabLst>
            </a:pPr>
            <a:r>
              <a:rPr lang="en-GB" sz="2800" b="0" strike="noStrike" spc="-1">
                <a:solidFill>
                  <a:schemeClr val="accent2">
                    <a:lumOff val="21760"/>
                  </a:schemeClr>
                </a:solidFill>
                <a:latin typeface="Arial"/>
                <a:ea typeface="Arial"/>
              </a:rPr>
              <a:t>Body Level Five</a:t>
            </a:r>
            <a:endParaRPr lang="en-GB" sz="2800" b="0" strike="noStrike" spc="-1">
              <a:solidFill>
                <a:schemeClr val="accent2">
                  <a:lumOff val="21760"/>
                </a:schemeClr>
              </a:solidFill>
              <a:latin typeface="Arial"/>
            </a:endParaRPr>
          </a:p>
        </p:txBody>
      </p:sp>
      <p:sp>
        <p:nvSpPr>
          <p:cNvPr id="2" name="PlaceHolder 3"/>
          <p:cNvSpPr>
            <a:spLocks noGrp="1"/>
          </p:cNvSpPr>
          <p:nvPr>
            <p:ph type="sldNum" idx="1"/>
          </p:nvPr>
        </p:nvSpPr>
        <p:spPr>
          <a:xfrm>
            <a:off x="8684280" y="4700880"/>
            <a:ext cx="336600" cy="317880"/>
          </a:xfrm>
          <a:prstGeom prst="rect">
            <a:avLst/>
          </a:prstGeom>
          <a:noFill/>
          <a:ln w="12600">
            <a:noFill/>
          </a:ln>
        </p:spPr>
        <p:txBody>
          <a:bodyPr tIns="91440" bIns="91440" anchor="ctr">
            <a:noAutofit/>
          </a:bodyPr>
          <a:lstStyle/>
          <a:p>
            <a:pPr indent="0">
              <a:buNone/>
            </a:pPr>
            <a:endParaRPr lang="en-GB" sz="10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311760" y="444960"/>
            <a:ext cx="8520120" cy="572400"/>
          </a:xfrm>
          <a:prstGeom prst="rect">
            <a:avLst/>
          </a:prstGeom>
          <a:noFill/>
          <a:ln w="12600">
            <a:noFill/>
          </a:ln>
        </p:spPr>
        <p:txBody>
          <a:bodyPr tIns="91440" bIns="91440" anchor="t">
            <a:noAutofit/>
          </a:bodyPr>
          <a:lstStyle/>
          <a:p>
            <a:pPr indent="0">
              <a:lnSpc>
                <a:spcPct val="100000"/>
              </a:lnSpc>
              <a:buNone/>
              <a:tabLst>
                <a:tab pos="0" algn="l"/>
              </a:tabLst>
            </a:pPr>
            <a:r>
              <a:rPr lang="en-GB" sz="2800" b="0" strike="noStrike" spc="-1">
                <a:solidFill>
                  <a:srgbClr val="000000"/>
                </a:solidFill>
                <a:latin typeface="Arial"/>
                <a:ea typeface="Arial"/>
              </a:rPr>
              <a:t>Title Text</a:t>
            </a:r>
            <a:endParaRPr lang="en-GB" sz="2800" b="0" strike="noStrike" spc="-1">
              <a:solidFill>
                <a:srgbClr val="000000"/>
              </a:solidFill>
              <a:latin typeface="Arial"/>
            </a:endParaRPr>
          </a:p>
        </p:txBody>
      </p:sp>
      <p:sp>
        <p:nvSpPr>
          <p:cNvPr id="40" name="PlaceHolder 2"/>
          <p:cNvSpPr>
            <a:spLocks noGrp="1"/>
          </p:cNvSpPr>
          <p:nvPr>
            <p:ph type="body"/>
          </p:nvPr>
        </p:nvSpPr>
        <p:spPr>
          <a:xfrm>
            <a:off x="311760" y="1152360"/>
            <a:ext cx="8520120" cy="3416040"/>
          </a:xfrm>
          <a:prstGeom prst="rect">
            <a:avLst/>
          </a:prstGeom>
          <a:noFill/>
          <a:ln w="12600">
            <a:noFill/>
          </a:ln>
        </p:spPr>
        <p:txBody>
          <a:bodyPr tIns="91440" bIns="91440" anchor="t">
            <a:noAutofit/>
          </a:bodyPr>
          <a:lstStyle/>
          <a:p>
            <a:pPr marL="457200" indent="-34308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One</a:t>
            </a:r>
            <a:endParaRPr lang="en-GB" sz="1800" b="0" strike="noStrike" spc="-1">
              <a:solidFill>
                <a:schemeClr val="accent2">
                  <a:lumOff val="21760"/>
                </a:schemeClr>
              </a:solidFill>
              <a:latin typeface="Arial"/>
            </a:endParaRPr>
          </a:p>
          <a:p>
            <a:pPr marL="1005120" lvl="1" indent="-40824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Two</a:t>
            </a:r>
            <a:endParaRPr lang="en-GB" sz="1800" b="0" strike="noStrike" spc="-1">
              <a:solidFill>
                <a:schemeClr val="accent2">
                  <a:lumOff val="21760"/>
                </a:schemeClr>
              </a:solidFill>
              <a:latin typeface="Arial"/>
            </a:endParaRPr>
          </a:p>
          <a:p>
            <a:pPr marL="1462320" lvl="2" indent="-40824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Three</a:t>
            </a:r>
            <a:endParaRPr lang="en-GB" sz="1800" b="0" strike="noStrike" spc="-1">
              <a:solidFill>
                <a:schemeClr val="accent2">
                  <a:lumOff val="21760"/>
                </a:schemeClr>
              </a:solidFill>
              <a:latin typeface="Arial"/>
            </a:endParaRPr>
          </a:p>
          <a:p>
            <a:pPr marL="1919520" lvl="3" indent="-40824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Four</a:t>
            </a:r>
            <a:endParaRPr lang="en-GB" sz="1800" b="0" strike="noStrike" spc="-1">
              <a:solidFill>
                <a:schemeClr val="accent2">
                  <a:lumOff val="21760"/>
                </a:schemeClr>
              </a:solidFill>
              <a:latin typeface="Arial"/>
            </a:endParaRPr>
          </a:p>
          <a:p>
            <a:pPr marL="2376720" lvl="4" indent="-408240">
              <a:lnSpc>
                <a:spcPct val="115000"/>
              </a:lnSpc>
              <a:buClr>
                <a:srgbClr val="585858"/>
              </a:buClr>
              <a:buFont typeface="Arial"/>
              <a:buChar char="○"/>
            </a:pPr>
            <a:r>
              <a:rPr lang="en-GB" sz="1800" b="0" strike="noStrike" spc="-1">
                <a:solidFill>
                  <a:schemeClr val="accent2">
                    <a:lumOff val="21760"/>
                  </a:schemeClr>
                </a:solidFill>
                <a:latin typeface="Arial"/>
                <a:ea typeface="Arial"/>
              </a:rPr>
              <a:t>Body Level Five</a:t>
            </a:r>
            <a:endParaRPr lang="en-GB" sz="1800" b="0" strike="noStrike" spc="-1">
              <a:solidFill>
                <a:schemeClr val="accent2">
                  <a:lumOff val="21760"/>
                </a:schemeClr>
              </a:solidFill>
              <a:latin typeface="Arial"/>
            </a:endParaRPr>
          </a:p>
        </p:txBody>
      </p:sp>
      <p:sp>
        <p:nvSpPr>
          <p:cNvPr id="41" name="PlaceHolder 3"/>
          <p:cNvSpPr>
            <a:spLocks noGrp="1"/>
          </p:cNvSpPr>
          <p:nvPr>
            <p:ph type="sldNum" idx="2"/>
          </p:nvPr>
        </p:nvSpPr>
        <p:spPr>
          <a:xfrm>
            <a:off x="8684280" y="4700880"/>
            <a:ext cx="336600" cy="317880"/>
          </a:xfrm>
          <a:prstGeom prst="rect">
            <a:avLst/>
          </a:prstGeom>
          <a:noFill/>
          <a:ln w="12600">
            <a:noFill/>
          </a:ln>
        </p:spPr>
        <p:txBody>
          <a:bodyPr tIns="91440" bIns="91440" anchor="ctr">
            <a:noAutofit/>
          </a:bodyPr>
          <a:lstStyle/>
          <a:p>
            <a:pPr indent="0">
              <a:buNone/>
            </a:pPr>
            <a:endParaRPr lang="en-GB" sz="1000" b="0" strike="noStrike" spc="-1">
              <a:solidFill>
                <a:srgbClr val="000000"/>
              </a:solidFill>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5.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Shape 54"/>
          <p:cNvSpPr/>
          <p:nvPr/>
        </p:nvSpPr>
        <p:spPr>
          <a:xfrm rot="10800000" flipH="1">
            <a:off x="360" y="360"/>
            <a:ext cx="9162720" cy="5147640"/>
          </a:xfrm>
          <a:custGeom>
            <a:avLst/>
            <a:gdLst>
              <a:gd name="textAreaLeft" fmla="*/ 360 w 9162720"/>
              <a:gd name="textAreaRight" fmla="*/ 9163440 w 9162720"/>
              <a:gd name="textAreaTop" fmla="*/ 0 h 5147640"/>
              <a:gd name="textAreaBottom" fmla="*/ 5148000 h 5147640"/>
            </a:gdLst>
            <a:ahLst/>
            <a:cxnLst/>
            <a:rect l="textAreaLeft" t="textAreaTop" r="textAreaRight" b="textAreaBottom"/>
            <a:pathLst>
              <a:path w="21600" h="21600">
                <a:moveTo>
                  <a:pt x="0" y="0"/>
                </a:moveTo>
                <a:lnTo>
                  <a:pt x="16564" y="0"/>
                </a:lnTo>
                <a:lnTo>
                  <a:pt x="21600" y="8964"/>
                </a:lnTo>
                <a:lnTo>
                  <a:pt x="21600" y="21600"/>
                </a:lnTo>
                <a:lnTo>
                  <a:pt x="0" y="21600"/>
                </a:lnTo>
                <a:close/>
              </a:path>
            </a:pathLst>
          </a:custGeom>
          <a:gradFill rotWithShape="0">
            <a:gsLst>
              <a:gs pos="0">
                <a:srgbClr val="1077D2"/>
              </a:gs>
              <a:gs pos="100000">
                <a:srgbClr val="093153"/>
              </a:gs>
            </a:gsLst>
            <a:lin ang="9594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79" name="Shape 55"/>
          <p:cNvSpPr/>
          <p:nvPr/>
        </p:nvSpPr>
        <p:spPr>
          <a:xfrm>
            <a:off x="537840" y="1895040"/>
            <a:ext cx="3952800" cy="231660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3500" b="0" strike="noStrike" spc="-1">
                <a:solidFill>
                  <a:srgbClr val="FFFFFF"/>
                </a:solidFill>
                <a:latin typeface="Open Sans Extrabold"/>
                <a:ea typeface="Open Sans Extrabold"/>
              </a:rPr>
              <a:t>Sprocket Central Pty Ltd</a:t>
            </a:r>
            <a:endParaRPr lang="en-GB" sz="3500" b="0" strike="noStrike" spc="-1">
              <a:solidFill>
                <a:srgbClr val="000000"/>
              </a:solidFill>
              <a:latin typeface="Arial"/>
            </a:endParaRPr>
          </a:p>
          <a:p>
            <a:pPr>
              <a:lnSpc>
                <a:spcPct val="100000"/>
              </a:lnSpc>
              <a:tabLst>
                <a:tab pos="0" algn="l"/>
              </a:tabLst>
            </a:pPr>
            <a:endParaRPr lang="en-GB" sz="3500" b="0" strike="noStrike" spc="-1">
              <a:solidFill>
                <a:srgbClr val="000000"/>
              </a:solidFill>
              <a:latin typeface="Arial"/>
            </a:endParaRPr>
          </a:p>
        </p:txBody>
      </p:sp>
      <p:sp>
        <p:nvSpPr>
          <p:cNvPr id="80" name="Shape 56"/>
          <p:cNvSpPr/>
          <p:nvPr/>
        </p:nvSpPr>
        <p:spPr>
          <a:xfrm>
            <a:off x="537840" y="3315600"/>
            <a:ext cx="5550120" cy="64008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endParaRPr lang="en-GB" sz="1000" b="0" strike="noStrike" spc="-1">
              <a:solidFill>
                <a:srgbClr val="000000"/>
              </a:solidFill>
              <a:latin typeface="Arial"/>
            </a:endParaRPr>
          </a:p>
          <a:p>
            <a:pPr>
              <a:lnSpc>
                <a:spcPct val="100000"/>
              </a:lnSpc>
              <a:tabLst>
                <a:tab pos="0" algn="l"/>
              </a:tabLst>
            </a:pPr>
            <a:r>
              <a:rPr lang="en-GB" sz="2000" b="0" strike="noStrike" spc="-1">
                <a:solidFill>
                  <a:srgbClr val="FFFFFF"/>
                </a:solidFill>
                <a:latin typeface="Open Sans Light"/>
                <a:ea typeface="Open Sans Light"/>
              </a:rPr>
              <a:t>Data analytics approach</a:t>
            </a:r>
            <a:endParaRPr lang="en-GB" sz="2000" b="0" strike="noStrike" spc="-1">
              <a:solidFill>
                <a:srgbClr val="000000"/>
              </a:solidFill>
              <a:latin typeface="Arial"/>
            </a:endParaRPr>
          </a:p>
        </p:txBody>
      </p:sp>
      <p:pic>
        <p:nvPicPr>
          <p:cNvPr id="81" name="Shape 57" descr="Shape 57"/>
          <p:cNvPicPr/>
          <p:nvPr/>
        </p:nvPicPr>
        <p:blipFill>
          <a:blip r:embed="rId2"/>
          <a:stretch/>
        </p:blipFill>
        <p:spPr>
          <a:xfrm>
            <a:off x="614160" y="1275480"/>
            <a:ext cx="1981800" cy="238320"/>
          </a:xfrm>
          <a:prstGeom prst="rect">
            <a:avLst/>
          </a:prstGeom>
          <a:ln w="12700">
            <a:noFill/>
          </a:ln>
        </p:spPr>
      </p:pic>
      <p:sp>
        <p:nvSpPr>
          <p:cNvPr id="82" name="Shape 58"/>
          <p:cNvSpPr/>
          <p:nvPr/>
        </p:nvSpPr>
        <p:spPr>
          <a:xfrm>
            <a:off x="537840" y="3666600"/>
            <a:ext cx="6249240" cy="54756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endParaRPr lang="en-GB" sz="1200" b="0" strike="noStrike" spc="-1">
              <a:solidFill>
                <a:srgbClr val="000000"/>
              </a:solidFill>
              <a:latin typeface="Arial"/>
            </a:endParaRPr>
          </a:p>
          <a:p>
            <a:pPr>
              <a:lnSpc>
                <a:spcPct val="100000"/>
              </a:lnSpc>
              <a:tabLst>
                <a:tab pos="0" algn="l"/>
              </a:tabLst>
            </a:pPr>
            <a:r>
              <a:rPr lang="en-GB" sz="1200" b="0" strike="noStrike" spc="-1">
                <a:solidFill>
                  <a:srgbClr val="FFFFFF"/>
                </a:solidFill>
                <a:latin typeface="Open Sans Light"/>
                <a:ea typeface="Open Sans Light"/>
              </a:rPr>
              <a:t>Analytics Department- Junior Consultant</a:t>
            </a:r>
            <a:endParaRPr lang="en-GB" sz="1200" b="0" strike="noStrike" spc="-1">
              <a:solidFill>
                <a:srgbClr val="000000"/>
              </a:solidFill>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97"/>
          <p:cNvSpPr/>
          <p:nvPr/>
        </p:nvSpPr>
        <p:spPr>
          <a:xfrm>
            <a:off x="-47160" y="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3" name="Shape 98"/>
          <p:cNvSpPr/>
          <p:nvPr/>
        </p:nvSpPr>
        <p:spPr>
          <a:xfrm>
            <a:off x="173520" y="283320"/>
            <a:ext cx="8565120" cy="49244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dirty="0">
                <a:solidFill>
                  <a:srgbClr val="FFFFFF"/>
                </a:solidFill>
                <a:latin typeface="Open Sans" panose="020B0606030504020204" pitchFamily="34" charset="0"/>
                <a:ea typeface="Open Sans" panose="020B0606030504020204" pitchFamily="34" charset="0"/>
                <a:cs typeface="Open Sans" panose="020B0606030504020204" pitchFamily="34" charset="0"/>
              </a:rPr>
              <a:t>Sample of New Customers</a:t>
            </a:r>
            <a:endParaRPr lang="en-GB" sz="2000" b="0" strike="noStrike"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p:txBody>
      </p:sp>
      <p:graphicFrame>
        <p:nvGraphicFramePr>
          <p:cNvPr id="2" name="Table 1">
            <a:extLst>
              <a:ext uri="{FF2B5EF4-FFF2-40B4-BE49-F238E27FC236}">
                <a16:creationId xmlns:a16="http://schemas.microsoft.com/office/drawing/2014/main" id="{6587C85E-943F-4967-9534-A5C72609B337}"/>
              </a:ext>
            </a:extLst>
          </p:cNvPr>
          <p:cNvGraphicFramePr>
            <a:graphicFrameLocks noGrp="1"/>
          </p:cNvGraphicFramePr>
          <p:nvPr>
            <p:extLst>
              <p:ext uri="{D42A27DB-BD31-4B8C-83A1-F6EECF244321}">
                <p14:modId xmlns:p14="http://schemas.microsoft.com/office/powerpoint/2010/main" val="3736771984"/>
              </p:ext>
            </p:extLst>
          </p:nvPr>
        </p:nvGraphicFramePr>
        <p:xfrm>
          <a:off x="279470" y="1171965"/>
          <a:ext cx="8638117" cy="3666066"/>
        </p:xfrm>
        <a:graphic>
          <a:graphicData uri="http://schemas.openxmlformats.org/drawingml/2006/table">
            <a:tbl>
              <a:tblPr>
                <a:tableStyleId>{073A0DAA-6AF3-43AB-8588-CEC1D06C72B9}</a:tableStyleId>
              </a:tblPr>
              <a:tblGrid>
                <a:gridCol w="761930">
                  <a:extLst>
                    <a:ext uri="{9D8B030D-6E8A-4147-A177-3AD203B41FA5}">
                      <a16:colId xmlns:a16="http://schemas.microsoft.com/office/drawing/2014/main" val="3220728120"/>
                    </a:ext>
                  </a:extLst>
                </a:gridCol>
                <a:gridCol w="558800">
                  <a:extLst>
                    <a:ext uri="{9D8B030D-6E8A-4147-A177-3AD203B41FA5}">
                      <a16:colId xmlns:a16="http://schemas.microsoft.com/office/drawing/2014/main" val="3463661769"/>
                    </a:ext>
                  </a:extLst>
                </a:gridCol>
                <a:gridCol w="491067">
                  <a:extLst>
                    <a:ext uri="{9D8B030D-6E8A-4147-A177-3AD203B41FA5}">
                      <a16:colId xmlns:a16="http://schemas.microsoft.com/office/drawing/2014/main" val="850327610"/>
                    </a:ext>
                  </a:extLst>
                </a:gridCol>
                <a:gridCol w="838200">
                  <a:extLst>
                    <a:ext uri="{9D8B030D-6E8A-4147-A177-3AD203B41FA5}">
                      <a16:colId xmlns:a16="http://schemas.microsoft.com/office/drawing/2014/main" val="771916946"/>
                    </a:ext>
                  </a:extLst>
                </a:gridCol>
                <a:gridCol w="643466">
                  <a:extLst>
                    <a:ext uri="{9D8B030D-6E8A-4147-A177-3AD203B41FA5}">
                      <a16:colId xmlns:a16="http://schemas.microsoft.com/office/drawing/2014/main" val="3479680219"/>
                    </a:ext>
                  </a:extLst>
                </a:gridCol>
                <a:gridCol w="482600">
                  <a:extLst>
                    <a:ext uri="{9D8B030D-6E8A-4147-A177-3AD203B41FA5}">
                      <a16:colId xmlns:a16="http://schemas.microsoft.com/office/drawing/2014/main" val="3600877563"/>
                    </a:ext>
                  </a:extLst>
                </a:gridCol>
                <a:gridCol w="535364">
                  <a:extLst>
                    <a:ext uri="{9D8B030D-6E8A-4147-A177-3AD203B41FA5}">
                      <a16:colId xmlns:a16="http://schemas.microsoft.com/office/drawing/2014/main" val="3476011382"/>
                    </a:ext>
                  </a:extLst>
                </a:gridCol>
                <a:gridCol w="1225703">
                  <a:extLst>
                    <a:ext uri="{9D8B030D-6E8A-4147-A177-3AD203B41FA5}">
                      <a16:colId xmlns:a16="http://schemas.microsoft.com/office/drawing/2014/main" val="1180831081"/>
                    </a:ext>
                  </a:extLst>
                </a:gridCol>
                <a:gridCol w="855133">
                  <a:extLst>
                    <a:ext uri="{9D8B030D-6E8A-4147-A177-3AD203B41FA5}">
                      <a16:colId xmlns:a16="http://schemas.microsoft.com/office/drawing/2014/main" val="4097660767"/>
                    </a:ext>
                  </a:extLst>
                </a:gridCol>
                <a:gridCol w="795867">
                  <a:extLst>
                    <a:ext uri="{9D8B030D-6E8A-4147-A177-3AD203B41FA5}">
                      <a16:colId xmlns:a16="http://schemas.microsoft.com/office/drawing/2014/main" val="3074181498"/>
                    </a:ext>
                  </a:extLst>
                </a:gridCol>
                <a:gridCol w="427454">
                  <a:extLst>
                    <a:ext uri="{9D8B030D-6E8A-4147-A177-3AD203B41FA5}">
                      <a16:colId xmlns:a16="http://schemas.microsoft.com/office/drawing/2014/main" val="2848599642"/>
                    </a:ext>
                  </a:extLst>
                </a:gridCol>
                <a:gridCol w="1022533">
                  <a:extLst>
                    <a:ext uri="{9D8B030D-6E8A-4147-A177-3AD203B41FA5}">
                      <a16:colId xmlns:a16="http://schemas.microsoft.com/office/drawing/2014/main" val="4014401918"/>
                    </a:ext>
                  </a:extLst>
                </a:gridCol>
              </a:tblGrid>
              <a:tr h="579991">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First_</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Name</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Last</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Name</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Gender</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Past 3 Years bike Related Purchases</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a:effectLst/>
                          <a:latin typeface="Open Sans" panose="020B0606030504020204" pitchFamily="34" charset="0"/>
                          <a:ea typeface="Open Sans" panose="020B0606030504020204" pitchFamily="34" charset="0"/>
                          <a:cs typeface="Open Sans" panose="020B0606030504020204" pitchFamily="34" charset="0"/>
                        </a:rPr>
                        <a:t>DOB</a:t>
                      </a:r>
                      <a:endParaRPr lang="en-GB" sz="900" b="1"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a:effectLst/>
                          <a:latin typeface="Open Sans" panose="020B0606030504020204" pitchFamily="34" charset="0"/>
                          <a:ea typeface="Open Sans" panose="020B0606030504020204" pitchFamily="34" charset="0"/>
                          <a:cs typeface="Open Sans" panose="020B0606030504020204" pitchFamily="34" charset="0"/>
                        </a:rPr>
                        <a:t>Age</a:t>
                      </a:r>
                      <a:endParaRPr lang="en-GB" sz="900" b="1"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Age Category</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Job Title</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Job Industry</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category</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Wealth</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Segment</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Owns</a:t>
                      </a:r>
                    </a:p>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Car</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n-GB" sz="900" b="1" u="none" strike="noStrike" dirty="0">
                          <a:effectLst/>
                          <a:latin typeface="Open Sans" panose="020B0606030504020204" pitchFamily="34" charset="0"/>
                          <a:ea typeface="Open Sans" panose="020B0606030504020204" pitchFamily="34" charset="0"/>
                          <a:cs typeface="Open Sans" panose="020B0606030504020204" pitchFamily="34" charset="0"/>
                        </a:rPr>
                        <a:t>Address</a:t>
                      </a:r>
                      <a:endParaRPr lang="en-GB" sz="900" b="1"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2637830"/>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Rutledge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Hallt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23</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06/10/1976</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41</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Compensation Analyst</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Financial Services</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No</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7 Nevada Crossing</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6735782"/>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Duff</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Karlowicz</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50</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28/04/1972</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Speech Pathologist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717 West Drive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27293995"/>
                  </a:ext>
                </a:extLst>
              </a:tr>
              <a:tr h="543406">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Melba</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Spellacy</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Female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38</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09/12/1976</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41</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VP Marketing</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Health</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No</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0591 Anzinger Circle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3972153"/>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Teddie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Burchill</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11</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21/12/1968</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49</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Programmer I</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321 Raven Plaza</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705517440"/>
                  </a:ext>
                </a:extLst>
              </a:tr>
              <a:tr h="543406">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Chanda</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Mensler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Female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14/01/1972</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Computer Systems Analyst IV</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0 Mockingbird Plaza</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8838143"/>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Ricki</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Dobrowski</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13</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10/03/1975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42</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Civil Engineer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8 Eggendart Pass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72109998"/>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Archibald</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Blessed</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61</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10/02/1969</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48</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VP Sales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Financial Services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7795 Memorial Drive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68260611"/>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Robert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Corkill</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55</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12/03/1976</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41</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Clinical Specialist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Health</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No</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5612 Toban Point</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76576573"/>
                  </a:ext>
                </a:extLst>
              </a:tr>
              <a:tr h="285609">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Harlin</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Mazin</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Male</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34</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25/03/1974</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43</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r"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40</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Computer Systems Analyst I</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Manufacturing</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a:effectLst/>
                          <a:latin typeface="Open Sans" panose="020B0606030504020204" pitchFamily="34" charset="0"/>
                          <a:ea typeface="Open Sans" panose="020B0606030504020204" pitchFamily="34" charset="0"/>
                          <a:cs typeface="Open Sans" panose="020B0606030504020204" pitchFamily="34" charset="0"/>
                        </a:rPr>
                        <a:t>Mass Customer</a:t>
                      </a:r>
                      <a:endParaRPr lang="en-GB" sz="700" b="0" i="0" u="none" strike="noStrike">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Yes</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n-GB" sz="700" u="none" strike="noStrike" dirty="0">
                          <a:effectLst/>
                          <a:latin typeface="Open Sans" panose="020B0606030504020204" pitchFamily="34" charset="0"/>
                          <a:ea typeface="Open Sans" panose="020B0606030504020204" pitchFamily="34" charset="0"/>
                          <a:cs typeface="Open Sans" panose="020B0606030504020204" pitchFamily="34" charset="0"/>
                        </a:rPr>
                        <a:t>735 Westridge Road</a:t>
                      </a:r>
                      <a:endParaRPr lang="en-GB" sz="700" b="0" i="0" u="none" strike="noStrike" dirty="0">
                        <a:solidFill>
                          <a:srgbClr val="000000"/>
                        </a:solidFill>
                        <a:effectLst/>
                        <a:latin typeface="Open Sans" panose="020B0606030504020204" pitchFamily="34" charset="0"/>
                        <a:ea typeface="Open Sans" panose="020B0606030504020204" pitchFamily="34" charset="0"/>
                        <a:cs typeface="Open Sans" panose="020B0606030504020204" pitchFamily="34" charset="0"/>
                      </a:endParaRPr>
                    </a:p>
                  </a:txBody>
                  <a:tcPr marL="3376" marR="3376" marT="3376"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43505282"/>
                  </a:ext>
                </a:extLst>
              </a:tr>
            </a:tbl>
          </a:graphicData>
        </a:graphic>
      </p:graphicFrame>
    </p:spTree>
    <p:extLst>
      <p:ext uri="{BB962C8B-B14F-4D97-AF65-F5344CB8AC3E}">
        <p14:creationId xmlns:p14="http://schemas.microsoft.com/office/powerpoint/2010/main" val="9103556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63"/>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85" name="Shape 64"/>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Agenda</a:t>
            </a:r>
            <a:endParaRPr lang="en-GB" sz="2000" b="0" strike="noStrike" spc="-1">
              <a:solidFill>
                <a:srgbClr val="000000"/>
              </a:solidFill>
              <a:latin typeface="Arial"/>
            </a:endParaRPr>
          </a:p>
        </p:txBody>
      </p:sp>
      <p:sp>
        <p:nvSpPr>
          <p:cNvPr id="86" name="Shape 65"/>
          <p:cNvSpPr/>
          <p:nvPr/>
        </p:nvSpPr>
        <p:spPr>
          <a:xfrm>
            <a:off x="343800" y="1211040"/>
            <a:ext cx="5459040" cy="158508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457200" indent="-355680">
              <a:lnSpc>
                <a:spcPct val="115000"/>
              </a:lnSpc>
              <a:buClr>
                <a:srgbClr val="000000"/>
              </a:buClr>
              <a:buFont typeface="OpenSymbol"/>
              <a:buAutoNum type="arabicPeriod"/>
            </a:pPr>
            <a:r>
              <a:rPr lang="en-GB" sz="2000" b="0" strike="noStrike" spc="-1">
                <a:solidFill>
                  <a:srgbClr val="000000"/>
                </a:solidFill>
                <a:latin typeface="Open Sans"/>
                <a:ea typeface="Open Sans"/>
              </a:rPr>
              <a:t>Introduction</a:t>
            </a:r>
            <a:endParaRPr lang="en-GB" sz="2000" b="0" strike="noStrike" spc="-1">
              <a:solidFill>
                <a:srgbClr val="000000"/>
              </a:solidFill>
              <a:latin typeface="Arial"/>
            </a:endParaRPr>
          </a:p>
          <a:p>
            <a:pPr marL="457200" indent="-355680">
              <a:lnSpc>
                <a:spcPct val="115000"/>
              </a:lnSpc>
              <a:buClr>
                <a:srgbClr val="000000"/>
              </a:buClr>
              <a:buFont typeface="OpenSymbol"/>
              <a:buAutoNum type="arabicPeriod"/>
            </a:pPr>
            <a:r>
              <a:rPr lang="en-GB" sz="2000" b="0" strike="noStrike" spc="-1">
                <a:solidFill>
                  <a:srgbClr val="000000"/>
                </a:solidFill>
                <a:latin typeface="Open Sans"/>
                <a:ea typeface="Open Sans"/>
              </a:rPr>
              <a:t>Data Exploration</a:t>
            </a:r>
            <a:endParaRPr lang="en-GB" sz="2000" b="0" strike="noStrike" spc="-1">
              <a:solidFill>
                <a:srgbClr val="000000"/>
              </a:solidFill>
              <a:latin typeface="Arial"/>
            </a:endParaRPr>
          </a:p>
          <a:p>
            <a:pPr marL="457200" indent="-355680">
              <a:lnSpc>
                <a:spcPct val="115000"/>
              </a:lnSpc>
              <a:buClr>
                <a:srgbClr val="000000"/>
              </a:buClr>
              <a:buFont typeface="OpenSymbol"/>
              <a:buAutoNum type="arabicPeriod"/>
            </a:pPr>
            <a:r>
              <a:rPr lang="en-GB" sz="2000" b="0" strike="noStrike" spc="-1">
                <a:solidFill>
                  <a:srgbClr val="000000"/>
                </a:solidFill>
                <a:latin typeface="Open Sans"/>
                <a:ea typeface="Open Sans"/>
              </a:rPr>
              <a:t>Model Development</a:t>
            </a:r>
            <a:endParaRPr lang="en-GB" sz="2000" b="0" strike="noStrike" spc="-1">
              <a:solidFill>
                <a:srgbClr val="000000"/>
              </a:solidFill>
              <a:latin typeface="Arial"/>
            </a:endParaRPr>
          </a:p>
          <a:p>
            <a:pPr marL="457200" indent="-355680">
              <a:lnSpc>
                <a:spcPct val="115000"/>
              </a:lnSpc>
              <a:buClr>
                <a:srgbClr val="000000"/>
              </a:buClr>
              <a:buFont typeface="OpenSymbol"/>
              <a:buAutoNum type="arabicPeriod"/>
            </a:pPr>
            <a:r>
              <a:rPr lang="en-GB" sz="2000" b="0" strike="noStrike" spc="-1">
                <a:solidFill>
                  <a:srgbClr val="000000"/>
                </a:solidFill>
                <a:latin typeface="Open Sans"/>
                <a:ea typeface="Open Sans"/>
              </a:rPr>
              <a:t>Interpretation</a:t>
            </a:r>
            <a:endParaRPr lang="en-GB" sz="2000" b="0" strike="noStrike" spc="-1">
              <a:solidFill>
                <a:srgbClr val="000000"/>
              </a:solidFill>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Shape 70"/>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89" name="Shape 71"/>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Introduction</a:t>
            </a:r>
            <a:endParaRPr lang="en-GB" sz="2000" b="0" strike="noStrike" spc="-1">
              <a:solidFill>
                <a:srgbClr val="000000"/>
              </a:solidFill>
              <a:latin typeface="Arial"/>
            </a:endParaRPr>
          </a:p>
        </p:txBody>
      </p:sp>
      <p:sp>
        <p:nvSpPr>
          <p:cNvPr id="90" name="Shape 72"/>
          <p:cNvSpPr/>
          <p:nvPr/>
        </p:nvSpPr>
        <p:spPr>
          <a:xfrm>
            <a:off x="205200" y="1083240"/>
            <a:ext cx="8565120" cy="53388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15000"/>
              </a:lnSpc>
              <a:tabLst>
                <a:tab pos="0" algn="l"/>
              </a:tabLst>
            </a:pPr>
            <a:r>
              <a:rPr lang="en-GB" sz="2000" b="1" strike="noStrike" spc="-1" dirty="0">
                <a:solidFill>
                  <a:srgbClr val="000000"/>
                </a:solidFill>
                <a:latin typeface="Open Sans"/>
                <a:ea typeface="Open Sans"/>
              </a:rPr>
              <a:t>Sprocket Central Pty Ltd Market Expansion Case </a:t>
            </a:r>
            <a:endParaRPr lang="en-GB" sz="2000" b="0" strike="noStrike" spc="-1" dirty="0">
              <a:solidFill>
                <a:srgbClr val="000000"/>
              </a:solidFill>
              <a:latin typeface="Arial"/>
            </a:endParaRPr>
          </a:p>
        </p:txBody>
      </p:sp>
      <p:sp>
        <p:nvSpPr>
          <p:cNvPr id="91" name="Shape 73"/>
          <p:cNvSpPr/>
          <p:nvPr/>
        </p:nvSpPr>
        <p:spPr>
          <a:xfrm>
            <a:off x="205200" y="1907006"/>
            <a:ext cx="4134240" cy="2555828"/>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15000"/>
              </a:lnSpc>
              <a:tabLst>
                <a:tab pos="0" algn="l"/>
              </a:tabLst>
            </a:pPr>
            <a:r>
              <a:rPr lang="en-GB" sz="1500" b="0" strike="noStrike" spc="-1" dirty="0">
                <a:solidFill>
                  <a:srgbClr val="000000"/>
                </a:solidFill>
                <a:latin typeface="Open Sans"/>
                <a:ea typeface="Open Sans"/>
              </a:rPr>
              <a:t>Sprocket marketing teams desires to expand their customer base.</a:t>
            </a:r>
          </a:p>
          <a:p>
            <a:pPr>
              <a:lnSpc>
                <a:spcPct val="115000"/>
              </a:lnSpc>
              <a:tabLst>
                <a:tab pos="0" algn="l"/>
              </a:tabLst>
            </a:pPr>
            <a:endParaRPr lang="en-GB" sz="1500" b="0" strike="noStrike" spc="-1" dirty="0">
              <a:solidFill>
                <a:srgbClr val="000000"/>
              </a:solidFill>
              <a:latin typeface="Open Sans"/>
              <a:ea typeface="Open Sans"/>
            </a:endParaRPr>
          </a:p>
          <a:p>
            <a:pPr>
              <a:lnSpc>
                <a:spcPct val="115000"/>
              </a:lnSpc>
              <a:tabLst>
                <a:tab pos="0" algn="l"/>
              </a:tabLst>
            </a:pPr>
            <a:r>
              <a:rPr lang="en-GB" sz="1500" b="0" strike="noStrike" spc="-1" dirty="0">
                <a:solidFill>
                  <a:srgbClr val="000000"/>
                </a:solidFill>
                <a:latin typeface="Open Sans"/>
                <a:ea typeface="Open Sans"/>
              </a:rPr>
              <a:t>Based on the 1000 new customer dataset provided. The approach will engage in analysis of the existing customer demographic, customer address and transactions data set to aid the selection of target customers.</a:t>
            </a:r>
            <a:endParaRPr lang="en-GB" sz="1500" b="0" strike="noStrike" spc="-1" dirty="0">
              <a:solidFill>
                <a:srgbClr val="000000"/>
              </a:solidFill>
              <a:latin typeface="Arial"/>
            </a:endParaRPr>
          </a:p>
        </p:txBody>
      </p:sp>
      <p:pic>
        <p:nvPicPr>
          <p:cNvPr id="5" name="Picture 4" descr="A person standing next to a tablet&#10;&#10;Description automatically generated">
            <a:extLst>
              <a:ext uri="{FF2B5EF4-FFF2-40B4-BE49-F238E27FC236}">
                <a16:creationId xmlns:a16="http://schemas.microsoft.com/office/drawing/2014/main" id="{6430E365-3F33-1DBA-303A-9986D8B752E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04596" y="1880280"/>
            <a:ext cx="4039404" cy="32632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Shape 79"/>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97" name="Shape 80"/>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Data Exploration</a:t>
            </a:r>
            <a:endParaRPr lang="en-GB" sz="2000" b="0" strike="noStrike" spc="-1">
              <a:solidFill>
                <a:srgbClr val="000000"/>
              </a:solidFill>
              <a:latin typeface="Arial"/>
            </a:endParaRPr>
          </a:p>
        </p:txBody>
      </p:sp>
      <p:sp>
        <p:nvSpPr>
          <p:cNvPr id="99" name="Shape 82"/>
          <p:cNvSpPr/>
          <p:nvPr/>
        </p:nvSpPr>
        <p:spPr>
          <a:xfrm>
            <a:off x="205200" y="990043"/>
            <a:ext cx="4134240" cy="96430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SQL Server and Excel were used for the data exploration, cleaning and transformation.</a:t>
            </a:r>
          </a:p>
        </p:txBody>
      </p:sp>
      <p:graphicFrame>
        <p:nvGraphicFramePr>
          <p:cNvPr id="4" name="Table 3">
            <a:extLst>
              <a:ext uri="{FF2B5EF4-FFF2-40B4-BE49-F238E27FC236}">
                <a16:creationId xmlns:a16="http://schemas.microsoft.com/office/drawing/2014/main" id="{71E56B7D-DDE5-47DC-AD6D-E59F4D165271}"/>
              </a:ext>
            </a:extLst>
          </p:cNvPr>
          <p:cNvGraphicFramePr>
            <a:graphicFrameLocks noGrp="1"/>
          </p:cNvGraphicFramePr>
          <p:nvPr>
            <p:extLst>
              <p:ext uri="{D42A27DB-BD31-4B8C-83A1-F6EECF244321}">
                <p14:modId xmlns:p14="http://schemas.microsoft.com/office/powerpoint/2010/main" val="2428701072"/>
              </p:ext>
            </p:extLst>
          </p:nvPr>
        </p:nvGraphicFramePr>
        <p:xfrm>
          <a:off x="320044" y="2647427"/>
          <a:ext cx="8520112" cy="2035035"/>
        </p:xfrm>
        <a:graphic>
          <a:graphicData uri="http://schemas.openxmlformats.org/drawingml/2006/table">
            <a:tbl>
              <a:tblPr/>
              <a:tblGrid>
                <a:gridCol w="1242516">
                  <a:extLst>
                    <a:ext uri="{9D8B030D-6E8A-4147-A177-3AD203B41FA5}">
                      <a16:colId xmlns:a16="http://schemas.microsoft.com/office/drawing/2014/main" val="2710650694"/>
                    </a:ext>
                  </a:extLst>
                </a:gridCol>
                <a:gridCol w="1391992">
                  <a:extLst>
                    <a:ext uri="{9D8B030D-6E8A-4147-A177-3AD203B41FA5}">
                      <a16:colId xmlns:a16="http://schemas.microsoft.com/office/drawing/2014/main" val="4025042431"/>
                    </a:ext>
                  </a:extLst>
                </a:gridCol>
                <a:gridCol w="1326597">
                  <a:extLst>
                    <a:ext uri="{9D8B030D-6E8A-4147-A177-3AD203B41FA5}">
                      <a16:colId xmlns:a16="http://schemas.microsoft.com/office/drawing/2014/main" val="1167501678"/>
                    </a:ext>
                  </a:extLst>
                </a:gridCol>
                <a:gridCol w="1634890">
                  <a:extLst>
                    <a:ext uri="{9D8B030D-6E8A-4147-A177-3AD203B41FA5}">
                      <a16:colId xmlns:a16="http://schemas.microsoft.com/office/drawing/2014/main" val="4118399052"/>
                    </a:ext>
                  </a:extLst>
                </a:gridCol>
                <a:gridCol w="1522783">
                  <a:extLst>
                    <a:ext uri="{9D8B030D-6E8A-4147-A177-3AD203B41FA5}">
                      <a16:colId xmlns:a16="http://schemas.microsoft.com/office/drawing/2014/main" val="3008664341"/>
                    </a:ext>
                  </a:extLst>
                </a:gridCol>
                <a:gridCol w="1401334">
                  <a:extLst>
                    <a:ext uri="{9D8B030D-6E8A-4147-A177-3AD203B41FA5}">
                      <a16:colId xmlns:a16="http://schemas.microsoft.com/office/drawing/2014/main" val="788709885"/>
                    </a:ext>
                  </a:extLst>
                </a:gridCol>
              </a:tblGrid>
              <a:tr h="317636">
                <a:tc>
                  <a:txBody>
                    <a:bodyPr/>
                    <a:lstStyle/>
                    <a:p>
                      <a:pPr algn="l" fontAlgn="b"/>
                      <a:r>
                        <a:rPr lang="en-GB" sz="1100" b="1" i="0" u="none" strike="noStrike" dirty="0">
                          <a:solidFill>
                            <a:srgbClr val="FFFFFF"/>
                          </a:solidFill>
                          <a:effectLst/>
                          <a:latin typeface="Calibri" panose="020F0502020204030204" pitchFamily="34" charset="0"/>
                        </a:rPr>
                        <a:t>Data Sets</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Duplication</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Inconsistencies</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Data Type Inaccuracy</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Blanks</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tc>
                  <a:txBody>
                    <a:bodyPr/>
                    <a:lstStyle/>
                    <a:p>
                      <a:pPr algn="l" fontAlgn="b"/>
                      <a:r>
                        <a:rPr lang="en-GB" sz="1100" b="1" i="0" u="none" strike="noStrike">
                          <a:solidFill>
                            <a:srgbClr val="FFFFFF"/>
                          </a:solidFill>
                          <a:effectLst/>
                          <a:latin typeface="Calibri" panose="020F0502020204030204" pitchFamily="34" charset="0"/>
                        </a:rPr>
                        <a:t>Necessary Colums Created</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472C4"/>
                    </a:solidFill>
                  </a:tcPr>
                </a:tc>
                <a:extLst>
                  <a:ext uri="{0D108BD9-81ED-4DB2-BD59-A6C34878D82A}">
                    <a16:rowId xmlns:a16="http://schemas.microsoft.com/office/drawing/2014/main" val="1662495932"/>
                  </a:ext>
                </a:extLst>
              </a:tr>
              <a:tr h="270925">
                <a:tc>
                  <a:txBody>
                    <a:bodyPr/>
                    <a:lstStyle/>
                    <a:p>
                      <a:pPr algn="l" fontAlgn="b"/>
                      <a:r>
                        <a:rPr lang="en-GB" sz="1000" b="0" i="0" u="none" strike="noStrike">
                          <a:solidFill>
                            <a:srgbClr val="000000"/>
                          </a:solidFill>
                          <a:effectLst/>
                          <a:latin typeface="Calibri" panose="020F0502020204030204" pitchFamily="34" charset="0"/>
                        </a:rPr>
                        <a:t>Customer Demographics</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Gender Column: F and Femal, M and Male</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Brand of a purchase and Job Title Columns have some blanks</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Age </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1720876805"/>
                  </a:ext>
                </a:extLst>
              </a:tr>
              <a:tr h="406387">
                <a:tc>
                  <a:txBody>
                    <a:bodyPr/>
                    <a:lstStyle/>
                    <a:p>
                      <a:pPr algn="l" fontAlgn="b"/>
                      <a:r>
                        <a:rPr lang="en-GB" sz="1000" b="0" i="0" u="none" strike="noStrike">
                          <a:solidFill>
                            <a:srgbClr val="000000"/>
                          </a:solidFill>
                          <a:effectLst/>
                          <a:latin typeface="Calibri" panose="020F0502020204030204" pitchFamily="34" charset="0"/>
                        </a:rPr>
                        <a:t>Customer Address</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GB" sz="1000" b="0" i="0" u="none" strike="noStrike" dirty="0">
                          <a:solidFill>
                            <a:srgbClr val="000000"/>
                          </a:solidFill>
                          <a:effectLst/>
                          <a:latin typeface="Calibri" panose="020F0502020204030204" pitchFamily="34" charset="0"/>
                          <a:cs typeface="Calibri" panose="020F0502020204030204" pitchFamily="34" charset="0"/>
                        </a:rPr>
                        <a:t>State Column: New South Wales, NSW and Victoria, VIC</a:t>
                      </a:r>
                      <a:endParaRPr lang="en-GB" sz="1000" b="0" i="0" u="none" strike="noStrike" dirty="0">
                        <a:solidFill>
                          <a:srgbClr val="000000"/>
                        </a:solidFill>
                        <a:effectLst/>
                        <a:latin typeface="Calibri" panose="020F0502020204030204" pitchFamily="34" charset="0"/>
                      </a:endParaRPr>
                    </a:p>
                  </a:txBody>
                  <a:tcPr marL="4671" marR="4671" marT="467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DOB</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9537306"/>
                  </a:ext>
                </a:extLst>
              </a:tr>
              <a:tr h="135462">
                <a:tc>
                  <a:txBody>
                    <a:bodyPr/>
                    <a:lstStyle/>
                    <a:p>
                      <a:pPr algn="l" fontAlgn="b"/>
                      <a:r>
                        <a:rPr lang="en-GB" sz="1000" b="0" i="0" u="none" strike="noStrike">
                          <a:solidFill>
                            <a:srgbClr val="000000"/>
                          </a:solidFill>
                          <a:effectLst/>
                          <a:latin typeface="Calibri" panose="020F0502020204030204" pitchFamily="34" charset="0"/>
                        </a:rPr>
                        <a:t>Transactions</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Customer ID but this is normal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dirty="0">
                          <a:solidFill>
                            <a:srgbClr val="000000"/>
                          </a:solidFill>
                          <a:effectLst/>
                          <a:latin typeface="Calibri" panose="020F0502020204030204" pitchFamily="34" charset="0"/>
                        </a:rPr>
                        <a:t> </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dirty="0">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tc>
                  <a:txBody>
                    <a:bodyPr/>
                    <a:lstStyle/>
                    <a:p>
                      <a:pPr algn="l" fontAlgn="b"/>
                      <a:r>
                        <a:rPr lang="en-GB" sz="1000" b="0" i="0" u="none" strike="noStrike" dirty="0">
                          <a:solidFill>
                            <a:srgbClr val="000000"/>
                          </a:solidFill>
                          <a:effectLst/>
                          <a:latin typeface="Calibri" panose="020F0502020204030204" pitchFamily="34" charset="0"/>
                        </a:rPr>
                        <a:t>Profit, Recency</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20028629"/>
                  </a:ext>
                </a:extLst>
              </a:tr>
              <a:tr h="411058">
                <a:tc>
                  <a:txBody>
                    <a:bodyPr/>
                    <a:lstStyle/>
                    <a:p>
                      <a:pPr algn="l" fontAlgn="b"/>
                      <a:r>
                        <a:rPr lang="en-GB" sz="1000" b="0" i="0" u="none" strike="noStrike">
                          <a:solidFill>
                            <a:srgbClr val="000000"/>
                          </a:solidFill>
                          <a:effectLst/>
                          <a:latin typeface="Calibri" panose="020F0502020204030204" pitchFamily="34" charset="0"/>
                        </a:rPr>
                        <a:t>New Customer List</a:t>
                      </a:r>
                    </a:p>
                  </a:txBody>
                  <a:tcPr marL="4671" marR="4671" marT="4671"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dirty="0">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dirty="0">
                          <a:solidFill>
                            <a:srgbClr val="000000"/>
                          </a:solidFill>
                          <a:effectLst/>
                          <a:latin typeface="Calibri" panose="020F0502020204030204" pitchFamily="34" charset="0"/>
                        </a:rPr>
                        <a:t>Past_3_years_bike_related_purchases, DOB and Post Code Columns in text format</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Calibri" panose="020F0502020204030204" pitchFamily="34" charset="0"/>
                        </a:rPr>
                        <a:t>NIL</a:t>
                      </a:r>
                    </a:p>
                  </a:txBody>
                  <a:tcPr marL="4671" marR="4671" marT="4671"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GB" sz="1000" b="0" i="0" u="none" strike="noStrike" dirty="0">
                          <a:solidFill>
                            <a:srgbClr val="000000"/>
                          </a:solidFill>
                          <a:effectLst/>
                          <a:latin typeface="Calibri" panose="020F0502020204030204" pitchFamily="34" charset="0"/>
                        </a:rPr>
                        <a:t>Age </a:t>
                      </a:r>
                    </a:p>
                  </a:txBody>
                  <a:tcPr marL="4671" marR="4671" marT="4671"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9456086"/>
                  </a:ext>
                </a:extLst>
              </a:tr>
            </a:tbl>
          </a:graphicData>
        </a:graphic>
      </p:graphicFrame>
      <p:sp>
        <p:nvSpPr>
          <p:cNvPr id="13" name="Shape 82">
            <a:extLst>
              <a:ext uri="{FF2B5EF4-FFF2-40B4-BE49-F238E27FC236}">
                <a16:creationId xmlns:a16="http://schemas.microsoft.com/office/drawing/2014/main" id="{55AFBC3D-3623-47CA-866C-005110151D7F}"/>
              </a:ext>
            </a:extLst>
          </p:cNvPr>
          <p:cNvSpPr/>
          <p:nvPr/>
        </p:nvSpPr>
        <p:spPr>
          <a:xfrm>
            <a:off x="4804560" y="990043"/>
            <a:ext cx="4134240" cy="697627"/>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216000" indent="-216000">
              <a:lnSpc>
                <a:spcPct val="115000"/>
              </a:lnSpc>
              <a:buClr>
                <a:srgbClr val="000000"/>
              </a:buClr>
              <a:buFont typeface="Wingdings" charset="2"/>
              <a:buChar char=""/>
              <a:tabLst>
                <a:tab pos="0" algn="l"/>
              </a:tabLst>
            </a:pPr>
            <a:r>
              <a:rPr lang="en-GB" sz="1500" b="0" strike="noStrike" spc="-1" dirty="0" err="1">
                <a:solidFill>
                  <a:srgbClr val="000000"/>
                </a:solidFill>
                <a:latin typeface="Open Sans"/>
                <a:ea typeface="Open Sans"/>
              </a:rPr>
              <a:t>Customer_id</a:t>
            </a:r>
            <a:r>
              <a:rPr lang="en-GB" sz="1500" b="0" strike="noStrike" spc="-1" dirty="0">
                <a:solidFill>
                  <a:srgbClr val="000000"/>
                </a:solidFill>
                <a:latin typeface="Open Sans"/>
                <a:ea typeface="Open Sans"/>
              </a:rPr>
              <a:t> is a primary and foreign key which will be used to link datasets</a:t>
            </a:r>
            <a:endParaRPr lang="en-GB" sz="1500" b="0" strike="noStrike" spc="-1" dirty="0">
              <a:solidFill>
                <a:srgbClr val="000000"/>
              </a:solidFill>
              <a:latin typeface="Arial"/>
            </a:endParaRPr>
          </a:p>
        </p:txBody>
      </p:sp>
      <p:sp>
        <p:nvSpPr>
          <p:cNvPr id="14" name="Shape 82">
            <a:extLst>
              <a:ext uri="{FF2B5EF4-FFF2-40B4-BE49-F238E27FC236}">
                <a16:creationId xmlns:a16="http://schemas.microsoft.com/office/drawing/2014/main" id="{AD1349B6-9E67-4C75-B64B-DEF33917B9CC}"/>
              </a:ext>
            </a:extLst>
          </p:cNvPr>
          <p:cNvSpPr/>
          <p:nvPr/>
        </p:nvSpPr>
        <p:spPr>
          <a:xfrm>
            <a:off x="2504880" y="2214039"/>
            <a:ext cx="4134240" cy="433388"/>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gn="ctr">
              <a:lnSpc>
                <a:spcPct val="115000"/>
              </a:lnSpc>
              <a:buClr>
                <a:srgbClr val="000000"/>
              </a:buClr>
              <a:tabLst>
                <a:tab pos="0" algn="l"/>
              </a:tabLst>
            </a:pPr>
            <a:r>
              <a:rPr lang="en-GB" sz="1500" b="1" spc="-1" dirty="0">
                <a:solidFill>
                  <a:srgbClr val="000000"/>
                </a:solidFill>
                <a:latin typeface="Open Sans"/>
                <a:ea typeface="Open Sans"/>
              </a:rPr>
              <a:t>DATA FINDINGS SUMMARY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88"/>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105" name="Shape 89"/>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Model Development</a:t>
            </a:r>
            <a:endParaRPr lang="en-GB" sz="2000" b="0" strike="noStrike" spc="-1">
              <a:solidFill>
                <a:srgbClr val="000000"/>
              </a:solidFill>
              <a:latin typeface="Arial"/>
            </a:endParaRPr>
          </a:p>
        </p:txBody>
      </p:sp>
      <p:sp>
        <p:nvSpPr>
          <p:cNvPr id="10" name="Shape 82">
            <a:extLst>
              <a:ext uri="{FF2B5EF4-FFF2-40B4-BE49-F238E27FC236}">
                <a16:creationId xmlns:a16="http://schemas.microsoft.com/office/drawing/2014/main" id="{305CE8D3-BA9F-4EDF-9016-1F60C5030E51}"/>
              </a:ext>
            </a:extLst>
          </p:cNvPr>
          <p:cNvSpPr/>
          <p:nvPr/>
        </p:nvSpPr>
        <p:spPr>
          <a:xfrm>
            <a:off x="205200" y="981879"/>
            <a:ext cx="4134240" cy="388433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RFM Approach is used for determining the Best Customers</a:t>
            </a:r>
          </a:p>
          <a:p>
            <a:pPr marL="216000" indent="-216000">
              <a:lnSpc>
                <a:spcPct val="115000"/>
              </a:lnSpc>
              <a:buClr>
                <a:srgbClr val="000000"/>
              </a:buClr>
              <a:buFont typeface="Wingdings" charset="2"/>
              <a:buChar char=""/>
              <a:tabLst>
                <a:tab pos="0" algn="l"/>
              </a:tabLst>
            </a:pPr>
            <a:endParaRPr lang="en-GB" sz="1500" spc="-1" dirty="0">
              <a:solidFill>
                <a:srgbClr val="000000"/>
              </a:solidFill>
              <a:latin typeface="Open Sans"/>
              <a:ea typeface="Open Sans"/>
            </a:endParaRPr>
          </a:p>
          <a:p>
            <a:pPr marL="216000" indent="-216000">
              <a:lnSpc>
                <a:spcPct val="115000"/>
              </a:lnSpc>
              <a:buClr>
                <a:srgbClr val="000000"/>
              </a:buClr>
              <a:buFont typeface="Wingdings" charset="2"/>
              <a:buChar char=""/>
              <a:tabLst>
                <a:tab pos="0" algn="l"/>
              </a:tabLst>
            </a:pPr>
            <a:r>
              <a:rPr lang="en-GB" sz="1500" kern="100" dirty="0">
                <a:effectLst/>
                <a:latin typeface="Open Sans" panose="020B0606030504020204" pitchFamily="34" charset="0"/>
                <a:ea typeface="Open Sans" panose="020B0606030504020204" pitchFamily="34" charset="0"/>
                <a:cs typeface="Open Sans" panose="020B0606030504020204" pitchFamily="34" charset="0"/>
              </a:rPr>
              <a:t>RFM is a  Recency, Frequency and Monetary Approach that</a:t>
            </a:r>
            <a:r>
              <a:rPr lang="en-GB" sz="1500" kern="100" dirty="0">
                <a:latin typeface="Open Sans" panose="020B0606030504020204" pitchFamily="34" charset="0"/>
                <a:ea typeface="Open Sans" panose="020B0606030504020204" pitchFamily="34" charset="0"/>
                <a:cs typeface="Open Sans" panose="020B0606030504020204" pitchFamily="34" charset="0"/>
              </a:rPr>
              <a:t> a</a:t>
            </a:r>
            <a:r>
              <a:rPr lang="en-GB" sz="1500" kern="100" dirty="0">
                <a:effectLst/>
                <a:latin typeface="Open Sans" panose="020B0606030504020204" pitchFamily="34" charset="0"/>
                <a:ea typeface="Open Sans" panose="020B0606030504020204" pitchFamily="34" charset="0"/>
                <a:cs typeface="Open Sans" panose="020B0606030504020204" pitchFamily="34" charset="0"/>
              </a:rPr>
              <a:t>llows marketers target specific clusters of customers</a:t>
            </a:r>
          </a:p>
          <a:p>
            <a:pPr>
              <a:lnSpc>
                <a:spcPct val="115000"/>
              </a:lnSpc>
              <a:buClr>
                <a:srgbClr val="000000"/>
              </a:buClr>
              <a:tabLst>
                <a:tab pos="0" algn="l"/>
              </a:tabLst>
            </a:pPr>
            <a:endPar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marL="216000" indent="-216000">
              <a:lnSpc>
                <a:spcPct val="115000"/>
              </a:lnSpc>
              <a:buClr>
                <a:srgbClr val="000000"/>
              </a:buClr>
              <a:buFont typeface="Wingdings" charset="2"/>
              <a:buChar char=""/>
              <a:tabLst>
                <a:tab pos="0" algn="l"/>
              </a:tabLst>
            </a:pPr>
            <a:r>
              <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rPr>
              <a:t>‘Platinum’ was awarded to customers with the Highest RFM scores identified as the ‘Best customers’</a:t>
            </a:r>
          </a:p>
          <a:p>
            <a:pPr marL="216000" indent="-216000">
              <a:lnSpc>
                <a:spcPct val="115000"/>
              </a:lnSpc>
              <a:buClr>
                <a:srgbClr val="000000"/>
              </a:buClr>
              <a:buFont typeface="Wingdings" charset="2"/>
              <a:buChar char=""/>
              <a:tabLst>
                <a:tab pos="0" algn="l"/>
              </a:tabLst>
            </a:pPr>
            <a:endPar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marL="216000" indent="-216000">
              <a:lnSpc>
                <a:spcPct val="115000"/>
              </a:lnSpc>
              <a:buClr>
                <a:srgbClr val="000000"/>
              </a:buClr>
              <a:buFont typeface="Wingdings" charset="2"/>
              <a:buChar char=""/>
              <a:tabLst>
                <a:tab pos="0" algn="l"/>
              </a:tabLst>
            </a:pPr>
            <a:r>
              <a:rPr lang="en-GB" sz="1500" kern="100" spc="-1" dirty="0">
                <a:solidFill>
                  <a:srgbClr val="000000"/>
                </a:solidFill>
                <a:latin typeface="Open Sans" panose="020B0606030504020204" pitchFamily="34" charset="0"/>
                <a:ea typeface="Open Sans" panose="020B0606030504020204" pitchFamily="34" charset="0"/>
                <a:cs typeface="Open Sans" panose="020B0606030504020204" pitchFamily="34" charset="0"/>
              </a:rPr>
              <a:t>The characteristics of the 792 Platinum Customers were further analysed</a:t>
            </a:r>
            <a:endParaRPr lang="en-GB" sz="1500" spc="-1" dirty="0">
              <a:solidFill>
                <a:srgbClr val="000000"/>
              </a:solidFill>
              <a:latin typeface="Open Sans" panose="020B0606030504020204" pitchFamily="34" charset="0"/>
              <a:ea typeface="Open Sans" panose="020B0606030504020204" pitchFamily="34" charset="0"/>
              <a:cs typeface="Open Sans" panose="020B0606030504020204" pitchFamily="34" charset="0"/>
            </a:endParaRPr>
          </a:p>
          <a:p>
            <a:pPr>
              <a:lnSpc>
                <a:spcPct val="115000"/>
              </a:lnSpc>
              <a:buClr>
                <a:srgbClr val="000000"/>
              </a:buClr>
              <a:tabLst>
                <a:tab pos="0" algn="l"/>
              </a:tabLst>
            </a:pPr>
            <a:endParaRPr lang="en-GB" sz="1500" spc="-1" dirty="0">
              <a:solidFill>
                <a:srgbClr val="000000"/>
              </a:solidFill>
              <a:latin typeface="Open Sans"/>
              <a:ea typeface="Open Sans"/>
            </a:endParaRPr>
          </a:p>
        </p:txBody>
      </p:sp>
      <p:graphicFrame>
        <p:nvGraphicFramePr>
          <p:cNvPr id="11" name="Chart 10">
            <a:extLst>
              <a:ext uri="{FF2B5EF4-FFF2-40B4-BE49-F238E27FC236}">
                <a16:creationId xmlns:a16="http://schemas.microsoft.com/office/drawing/2014/main" id="{DDDE3389-6D94-473F-97D9-D5C8D081B32D}"/>
              </a:ext>
            </a:extLst>
          </p:cNvPr>
          <p:cNvGraphicFramePr>
            <a:graphicFrameLocks/>
          </p:cNvGraphicFramePr>
          <p:nvPr>
            <p:extLst>
              <p:ext uri="{D42A27DB-BD31-4B8C-83A1-F6EECF244321}">
                <p14:modId xmlns:p14="http://schemas.microsoft.com/office/powerpoint/2010/main" val="2787657981"/>
              </p:ext>
            </p:extLst>
          </p:nvPr>
        </p:nvGraphicFramePr>
        <p:xfrm>
          <a:off x="4595400" y="1103400"/>
          <a:ext cx="4573800" cy="3574736"/>
        </p:xfrm>
        <a:graphic>
          <a:graphicData uri="http://schemas.openxmlformats.org/drawingml/2006/chart">
            <c:chart xmlns:c="http://schemas.openxmlformats.org/drawingml/2006/chart" xmlns:r="http://schemas.openxmlformats.org/officeDocument/2006/relationships" r:id="rId3"/>
          </a:graphicData>
        </a:graphic>
      </p:graphicFrame>
      <p:sp>
        <p:nvSpPr>
          <p:cNvPr id="23" name="Star: 5 Points 22">
            <a:extLst>
              <a:ext uri="{FF2B5EF4-FFF2-40B4-BE49-F238E27FC236}">
                <a16:creationId xmlns:a16="http://schemas.microsoft.com/office/drawing/2014/main" id="{D7DB6D89-00A4-49CC-B38D-95D9F7F0DB80}"/>
              </a:ext>
            </a:extLst>
          </p:cNvPr>
          <p:cNvSpPr/>
          <p:nvPr/>
        </p:nvSpPr>
        <p:spPr>
          <a:xfrm>
            <a:off x="7830255" y="3247123"/>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6" name="Star: 5 Points 5">
            <a:extLst>
              <a:ext uri="{FF2B5EF4-FFF2-40B4-BE49-F238E27FC236}">
                <a16:creationId xmlns:a16="http://schemas.microsoft.com/office/drawing/2014/main" id="{F31EF711-97A2-F6B1-A489-8044FE4609F4}"/>
              </a:ext>
            </a:extLst>
          </p:cNvPr>
          <p:cNvSpPr/>
          <p:nvPr/>
        </p:nvSpPr>
        <p:spPr>
          <a:xfrm>
            <a:off x="6257380" y="2856468"/>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7" name="Star: 5 Points 6">
            <a:extLst>
              <a:ext uri="{FF2B5EF4-FFF2-40B4-BE49-F238E27FC236}">
                <a16:creationId xmlns:a16="http://schemas.microsoft.com/office/drawing/2014/main" id="{D108D591-94F9-BF0E-B9D2-DFD1B82518E7}"/>
              </a:ext>
            </a:extLst>
          </p:cNvPr>
          <p:cNvSpPr/>
          <p:nvPr/>
        </p:nvSpPr>
        <p:spPr>
          <a:xfrm>
            <a:off x="6257380" y="3287356"/>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8" name="Star: 5 Points 7">
            <a:extLst>
              <a:ext uri="{FF2B5EF4-FFF2-40B4-BE49-F238E27FC236}">
                <a16:creationId xmlns:a16="http://schemas.microsoft.com/office/drawing/2014/main" id="{107000CC-0241-4287-36AF-1757345EA072}"/>
              </a:ext>
            </a:extLst>
          </p:cNvPr>
          <p:cNvSpPr/>
          <p:nvPr/>
        </p:nvSpPr>
        <p:spPr>
          <a:xfrm>
            <a:off x="6257380" y="3703421"/>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9" name="Star: 5 Points 8">
            <a:extLst>
              <a:ext uri="{FF2B5EF4-FFF2-40B4-BE49-F238E27FC236}">
                <a16:creationId xmlns:a16="http://schemas.microsoft.com/office/drawing/2014/main" id="{67025EA2-0CBB-2E39-71F8-DD159622A6E7}"/>
              </a:ext>
            </a:extLst>
          </p:cNvPr>
          <p:cNvSpPr/>
          <p:nvPr/>
        </p:nvSpPr>
        <p:spPr>
          <a:xfrm>
            <a:off x="7080021" y="3452028"/>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12" name="Star: 5 Points 11">
            <a:extLst>
              <a:ext uri="{FF2B5EF4-FFF2-40B4-BE49-F238E27FC236}">
                <a16:creationId xmlns:a16="http://schemas.microsoft.com/office/drawing/2014/main" id="{57CBF8D5-BB20-89A4-F923-12034878218E}"/>
              </a:ext>
            </a:extLst>
          </p:cNvPr>
          <p:cNvSpPr/>
          <p:nvPr/>
        </p:nvSpPr>
        <p:spPr>
          <a:xfrm>
            <a:off x="6257380" y="4159256"/>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14" name="Star: 5 Points 13">
            <a:extLst>
              <a:ext uri="{FF2B5EF4-FFF2-40B4-BE49-F238E27FC236}">
                <a16:creationId xmlns:a16="http://schemas.microsoft.com/office/drawing/2014/main" id="{A153ABFE-A89B-1AD6-5397-2CE9AE87B426}"/>
              </a:ext>
            </a:extLst>
          </p:cNvPr>
          <p:cNvSpPr/>
          <p:nvPr/>
        </p:nvSpPr>
        <p:spPr>
          <a:xfrm>
            <a:off x="7062925" y="3922491"/>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15" name="Star: 5 Points 14">
            <a:extLst>
              <a:ext uri="{FF2B5EF4-FFF2-40B4-BE49-F238E27FC236}">
                <a16:creationId xmlns:a16="http://schemas.microsoft.com/office/drawing/2014/main" id="{AACCCD0B-E567-9B98-B378-261E9ACFD065}"/>
              </a:ext>
            </a:extLst>
          </p:cNvPr>
          <p:cNvSpPr/>
          <p:nvPr/>
        </p:nvSpPr>
        <p:spPr>
          <a:xfrm>
            <a:off x="5455115" y="3128740"/>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18" name="Star: 5 Points 17">
            <a:extLst>
              <a:ext uri="{FF2B5EF4-FFF2-40B4-BE49-F238E27FC236}">
                <a16:creationId xmlns:a16="http://schemas.microsoft.com/office/drawing/2014/main" id="{375996B1-9529-D29B-7562-51FC0FD9C860}"/>
              </a:ext>
            </a:extLst>
          </p:cNvPr>
          <p:cNvSpPr/>
          <p:nvPr/>
        </p:nvSpPr>
        <p:spPr>
          <a:xfrm>
            <a:off x="7080021" y="2890768"/>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
        <p:nvSpPr>
          <p:cNvPr id="21" name="Star: 5 Points 20">
            <a:extLst>
              <a:ext uri="{FF2B5EF4-FFF2-40B4-BE49-F238E27FC236}">
                <a16:creationId xmlns:a16="http://schemas.microsoft.com/office/drawing/2014/main" id="{B64559DE-993D-E109-B5FC-61EBD097FFAB}"/>
              </a:ext>
            </a:extLst>
          </p:cNvPr>
          <p:cNvSpPr/>
          <p:nvPr/>
        </p:nvSpPr>
        <p:spPr>
          <a:xfrm>
            <a:off x="5451835" y="3720653"/>
            <a:ext cx="228600" cy="236765"/>
          </a:xfrm>
          <a:prstGeom prst="star5">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a:p>
        </p:txBody>
      </p:sp>
    </p:spTree>
    <p:extLst>
      <p:ext uri="{BB962C8B-B14F-4D97-AF65-F5344CB8AC3E}">
        <p14:creationId xmlns:p14="http://schemas.microsoft.com/office/powerpoint/2010/main" val="1369301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88"/>
          <p:cNvSpPr/>
          <p:nvPr/>
        </p:nvSpPr>
        <p:spPr>
          <a:xfrm>
            <a:off x="-47160" y="31162"/>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dirty="0">
              <a:solidFill>
                <a:srgbClr val="000000"/>
              </a:solidFill>
              <a:latin typeface="Arial"/>
              <a:ea typeface="Arial"/>
            </a:endParaRPr>
          </a:p>
        </p:txBody>
      </p:sp>
      <p:sp>
        <p:nvSpPr>
          <p:cNvPr id="105" name="Shape 89"/>
          <p:cNvSpPr/>
          <p:nvPr/>
        </p:nvSpPr>
        <p:spPr>
          <a:xfrm>
            <a:off x="205200" y="263880"/>
            <a:ext cx="8565120" cy="49244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dirty="0">
                <a:solidFill>
                  <a:srgbClr val="FFFFFF"/>
                </a:solidFill>
                <a:latin typeface="Arial"/>
                <a:ea typeface="Arial"/>
              </a:rPr>
              <a:t>Model Development: Customers Analysis</a:t>
            </a:r>
            <a:endParaRPr lang="en-GB" sz="2000" b="0" strike="noStrike" spc="-1" dirty="0">
              <a:solidFill>
                <a:srgbClr val="000000"/>
              </a:solidFill>
              <a:latin typeface="Arial"/>
            </a:endParaRPr>
          </a:p>
        </p:txBody>
      </p:sp>
      <p:sp>
        <p:nvSpPr>
          <p:cNvPr id="12" name="TextBox 11">
            <a:extLst>
              <a:ext uri="{FF2B5EF4-FFF2-40B4-BE49-F238E27FC236}">
                <a16:creationId xmlns:a16="http://schemas.microsoft.com/office/drawing/2014/main" id="{C45232B4-65E8-49FE-8A38-E812BD92E174}"/>
              </a:ext>
            </a:extLst>
          </p:cNvPr>
          <p:cNvSpPr txBox="1"/>
          <p:nvPr/>
        </p:nvSpPr>
        <p:spPr>
          <a:xfrm>
            <a:off x="265340" y="990043"/>
            <a:ext cx="3849460" cy="1933799"/>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Features of Best customers are </a:t>
            </a:r>
          </a:p>
          <a:p>
            <a:pPr>
              <a:lnSpc>
                <a:spcPct val="115000"/>
              </a:lnSpc>
              <a:buClr>
                <a:srgbClr val="000000"/>
              </a:buClr>
              <a:tabLst>
                <a:tab pos="0" algn="l"/>
              </a:tabLst>
            </a:pPr>
            <a:r>
              <a:rPr lang="en-GB" sz="1500" spc="-1" dirty="0">
                <a:solidFill>
                  <a:srgbClr val="000000"/>
                </a:solidFill>
                <a:latin typeface="Open Sans"/>
                <a:ea typeface="Open Sans"/>
              </a:rPr>
              <a:t>analysed by;</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Gender</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State</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Age</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Wealth Segment</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Job Industry</a:t>
            </a:r>
          </a:p>
        </p:txBody>
      </p:sp>
      <p:sp>
        <p:nvSpPr>
          <p:cNvPr id="14" name="TextBox 13">
            <a:extLst>
              <a:ext uri="{FF2B5EF4-FFF2-40B4-BE49-F238E27FC236}">
                <a16:creationId xmlns:a16="http://schemas.microsoft.com/office/drawing/2014/main" id="{1F18431D-697B-4222-A0B5-92C473B40389}"/>
              </a:ext>
            </a:extLst>
          </p:cNvPr>
          <p:cNvSpPr txBox="1"/>
          <p:nvPr/>
        </p:nvSpPr>
        <p:spPr>
          <a:xfrm>
            <a:off x="4269922" y="870682"/>
            <a:ext cx="4608738" cy="1027974"/>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800" spc="-1" dirty="0">
                <a:solidFill>
                  <a:srgbClr val="000000"/>
                </a:solidFill>
                <a:latin typeface="Open Sans"/>
                <a:ea typeface="Open Sans"/>
              </a:rPr>
              <a:t>Analysis by </a:t>
            </a:r>
            <a:r>
              <a:rPr lang="en-GB" spc="-1" dirty="0">
                <a:solidFill>
                  <a:srgbClr val="000000"/>
                </a:solidFill>
                <a:latin typeface="Open Sans"/>
                <a:ea typeface="Open Sans"/>
              </a:rPr>
              <a:t>Gender shows that Women </a:t>
            </a:r>
            <a:r>
              <a:rPr lang="en-GB" sz="1800" spc="-1" dirty="0">
                <a:solidFill>
                  <a:srgbClr val="000000"/>
                </a:solidFill>
                <a:latin typeface="Open Sans"/>
                <a:ea typeface="Open Sans"/>
              </a:rPr>
              <a:t>account for the highest share of the Best Customers</a:t>
            </a:r>
          </a:p>
        </p:txBody>
      </p:sp>
      <p:sp>
        <p:nvSpPr>
          <p:cNvPr id="17" name="TextBox 16">
            <a:extLst>
              <a:ext uri="{FF2B5EF4-FFF2-40B4-BE49-F238E27FC236}">
                <a16:creationId xmlns:a16="http://schemas.microsoft.com/office/drawing/2014/main" id="{FD11AF7A-BB8C-44CD-A85A-E798396D3909}"/>
              </a:ext>
            </a:extLst>
          </p:cNvPr>
          <p:cNvSpPr txBox="1"/>
          <p:nvPr/>
        </p:nvSpPr>
        <p:spPr>
          <a:xfrm>
            <a:off x="4535262" y="2049706"/>
            <a:ext cx="4608738" cy="369332"/>
          </a:xfrm>
          <a:prstGeom prst="rect">
            <a:avLst/>
          </a:prstGeom>
          <a:noFill/>
        </p:spPr>
        <p:txBody>
          <a:bodyPr wrap="square">
            <a:spAutoFit/>
          </a:bodyPr>
          <a:lstStyle/>
          <a:p>
            <a:pPr algn="ctr" rtl="0">
              <a:defRPr sz="1600" b="1" i="0" u="none" strike="noStrike" kern="1200" spc="0" baseline="0">
                <a:solidFill>
                  <a:srgbClr val="000000"/>
                </a:solidFill>
                <a:latin typeface="+mn-lt"/>
                <a:ea typeface="+mn-ea"/>
                <a:cs typeface="+mn-cs"/>
              </a:defRPr>
            </a:pPr>
            <a:r>
              <a:rPr lang="en-GB" sz="1800" b="1" i="0" baseline="0" dirty="0">
                <a:solidFill>
                  <a:schemeClr val="tx1"/>
                </a:solidFill>
              </a:rPr>
              <a:t>Customers By Gender</a:t>
            </a:r>
          </a:p>
        </p:txBody>
      </p:sp>
      <p:pic>
        <p:nvPicPr>
          <p:cNvPr id="6" name="Picture 5" descr="A blue circle with black text&#10;&#10;Description automatically generated">
            <a:extLst>
              <a:ext uri="{FF2B5EF4-FFF2-40B4-BE49-F238E27FC236}">
                <a16:creationId xmlns:a16="http://schemas.microsoft.com/office/drawing/2014/main" id="{CE465960-4A60-E66A-8DB5-4CEF484AE3EA}"/>
              </a:ext>
            </a:extLst>
          </p:cNvPr>
          <p:cNvPicPr>
            <a:picLocks noChangeAspect="1"/>
          </p:cNvPicPr>
          <p:nvPr/>
        </p:nvPicPr>
        <p:blipFill rotWithShape="1">
          <a:blip r:embed="rId3">
            <a:extLst>
              <a:ext uri="{28A0092B-C50C-407E-A947-70E740481C1C}">
                <a14:useLocalDpi xmlns:a14="http://schemas.microsoft.com/office/drawing/2010/main" val="0"/>
              </a:ext>
            </a:extLst>
          </a:blip>
          <a:srcRect l="32704" t="38913" r="45953" b="32738"/>
          <a:stretch/>
        </p:blipFill>
        <p:spPr>
          <a:xfrm>
            <a:off x="5081923" y="2724463"/>
            <a:ext cx="3515415" cy="2116045"/>
          </a:xfrm>
          <a:prstGeom prst="rect">
            <a:avLst/>
          </a:prstGeom>
        </p:spPr>
      </p:pic>
    </p:spTree>
    <p:extLst>
      <p:ext uri="{BB962C8B-B14F-4D97-AF65-F5344CB8AC3E}">
        <p14:creationId xmlns:p14="http://schemas.microsoft.com/office/powerpoint/2010/main" val="35824025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88"/>
          <p:cNvSpPr/>
          <p:nvPr/>
        </p:nvSpPr>
        <p:spPr>
          <a:xfrm>
            <a:off x="-47160" y="31162"/>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dirty="0">
              <a:solidFill>
                <a:srgbClr val="000000"/>
              </a:solidFill>
              <a:latin typeface="Arial"/>
              <a:ea typeface="Arial"/>
            </a:endParaRPr>
          </a:p>
        </p:txBody>
      </p:sp>
      <p:sp>
        <p:nvSpPr>
          <p:cNvPr id="105" name="Shape 89"/>
          <p:cNvSpPr/>
          <p:nvPr/>
        </p:nvSpPr>
        <p:spPr>
          <a:xfrm>
            <a:off x="205200" y="263880"/>
            <a:ext cx="8565120" cy="49244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dirty="0">
                <a:solidFill>
                  <a:srgbClr val="FFFFFF"/>
                </a:solidFill>
                <a:latin typeface="Arial"/>
                <a:ea typeface="Arial"/>
              </a:rPr>
              <a:t>Model Development: Customers By State and Age Category</a:t>
            </a:r>
            <a:endParaRPr lang="en-GB" sz="2000" b="0" strike="noStrike" spc="-1" dirty="0">
              <a:solidFill>
                <a:srgbClr val="000000"/>
              </a:solidFill>
              <a:latin typeface="Arial"/>
            </a:endParaRPr>
          </a:p>
        </p:txBody>
      </p:sp>
      <p:sp>
        <p:nvSpPr>
          <p:cNvPr id="31" name="TextBox 30">
            <a:extLst>
              <a:ext uri="{FF2B5EF4-FFF2-40B4-BE49-F238E27FC236}">
                <a16:creationId xmlns:a16="http://schemas.microsoft.com/office/drawing/2014/main" id="{402B6475-9F96-4A44-9415-12FA50712BC0}"/>
              </a:ext>
            </a:extLst>
          </p:cNvPr>
          <p:cNvSpPr txBox="1"/>
          <p:nvPr/>
        </p:nvSpPr>
        <p:spPr>
          <a:xfrm>
            <a:off x="0" y="952466"/>
            <a:ext cx="4596492" cy="849913"/>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New South Wales accounts for the highest population of loyal customers</a:t>
            </a:r>
          </a:p>
          <a:p>
            <a:pPr>
              <a:lnSpc>
                <a:spcPct val="115000"/>
              </a:lnSpc>
              <a:buClr>
                <a:srgbClr val="000000"/>
              </a:buClr>
              <a:tabLst>
                <a:tab pos="0" algn="l"/>
              </a:tabLst>
            </a:pPr>
            <a:endParaRPr lang="en-GB" sz="1400" b="1" i="0" baseline="0" dirty="0">
              <a:solidFill>
                <a:schemeClr val="tx1"/>
              </a:solidFill>
            </a:endParaRPr>
          </a:p>
        </p:txBody>
      </p:sp>
      <p:sp>
        <p:nvSpPr>
          <p:cNvPr id="37" name="TextBox 36">
            <a:extLst>
              <a:ext uri="{FF2B5EF4-FFF2-40B4-BE49-F238E27FC236}">
                <a16:creationId xmlns:a16="http://schemas.microsoft.com/office/drawing/2014/main" id="{022F1E52-712E-4420-8850-D3DC1D721966}"/>
              </a:ext>
            </a:extLst>
          </p:cNvPr>
          <p:cNvSpPr txBox="1"/>
          <p:nvPr/>
        </p:nvSpPr>
        <p:spPr>
          <a:xfrm>
            <a:off x="4547508" y="952466"/>
            <a:ext cx="4596492" cy="871970"/>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Customers in their 40s are regarded as the most loyal</a:t>
            </a:r>
          </a:p>
          <a:p>
            <a:pPr>
              <a:lnSpc>
                <a:spcPct val="115000"/>
              </a:lnSpc>
              <a:buClr>
                <a:srgbClr val="000000"/>
              </a:buClr>
              <a:tabLst>
                <a:tab pos="0" algn="l"/>
              </a:tabLst>
            </a:pPr>
            <a:endParaRPr lang="en-GB" sz="1500" spc="-1" dirty="0">
              <a:solidFill>
                <a:srgbClr val="000000"/>
              </a:solidFill>
              <a:latin typeface="Open Sans"/>
              <a:ea typeface="Open Sans"/>
            </a:endParaRPr>
          </a:p>
        </p:txBody>
      </p:sp>
      <p:sp>
        <p:nvSpPr>
          <p:cNvPr id="39" name="TextBox 38">
            <a:extLst>
              <a:ext uri="{FF2B5EF4-FFF2-40B4-BE49-F238E27FC236}">
                <a16:creationId xmlns:a16="http://schemas.microsoft.com/office/drawing/2014/main" id="{84603C06-8A51-44D5-9BB3-1AAA146AAD8F}"/>
              </a:ext>
            </a:extLst>
          </p:cNvPr>
          <p:cNvSpPr txBox="1"/>
          <p:nvPr/>
        </p:nvSpPr>
        <p:spPr>
          <a:xfrm>
            <a:off x="4541385" y="1721554"/>
            <a:ext cx="4608738" cy="369332"/>
          </a:xfrm>
          <a:prstGeom prst="rect">
            <a:avLst/>
          </a:prstGeom>
          <a:noFill/>
        </p:spPr>
        <p:txBody>
          <a:bodyPr wrap="square">
            <a:spAutoFit/>
          </a:bodyPr>
          <a:lstStyle/>
          <a:p>
            <a:pPr algn="ctr">
              <a:defRPr sz="1600" b="1" i="0" u="none" strike="noStrike" kern="1200" spc="0" baseline="0">
                <a:solidFill>
                  <a:srgbClr val="000000"/>
                </a:solidFill>
                <a:latin typeface="+mn-lt"/>
                <a:ea typeface="+mn-ea"/>
                <a:cs typeface="+mn-cs"/>
              </a:defRPr>
            </a:pPr>
            <a:r>
              <a:rPr lang="en-GB" sz="1800" b="1" i="0" baseline="0" dirty="0">
                <a:solidFill>
                  <a:schemeClr val="tx1"/>
                </a:solidFill>
              </a:rPr>
              <a:t>Customers By Age Category</a:t>
            </a:r>
          </a:p>
        </p:txBody>
      </p:sp>
      <p:sp>
        <p:nvSpPr>
          <p:cNvPr id="41" name="TextBox 40">
            <a:extLst>
              <a:ext uri="{FF2B5EF4-FFF2-40B4-BE49-F238E27FC236}">
                <a16:creationId xmlns:a16="http://schemas.microsoft.com/office/drawing/2014/main" id="{FAF91179-634E-4106-A85E-EBD3542672D7}"/>
              </a:ext>
            </a:extLst>
          </p:cNvPr>
          <p:cNvSpPr txBox="1"/>
          <p:nvPr/>
        </p:nvSpPr>
        <p:spPr>
          <a:xfrm>
            <a:off x="-539953" y="1745218"/>
            <a:ext cx="4608738" cy="369332"/>
          </a:xfrm>
          <a:prstGeom prst="rect">
            <a:avLst/>
          </a:prstGeom>
          <a:noFill/>
        </p:spPr>
        <p:txBody>
          <a:bodyPr wrap="square">
            <a:spAutoFit/>
          </a:bodyPr>
          <a:lstStyle/>
          <a:p>
            <a:pPr algn="ctr" rtl="0">
              <a:defRPr sz="1600" b="1" i="0" u="none" strike="noStrike" kern="1200" spc="0" baseline="0">
                <a:solidFill>
                  <a:srgbClr val="000000"/>
                </a:solidFill>
                <a:latin typeface="+mn-lt"/>
                <a:ea typeface="+mn-ea"/>
                <a:cs typeface="+mn-cs"/>
              </a:defRPr>
            </a:pPr>
            <a:r>
              <a:rPr lang="en-GB" sz="1800" b="1" i="0" baseline="0" dirty="0">
                <a:solidFill>
                  <a:schemeClr val="tx1"/>
                </a:solidFill>
              </a:rPr>
              <a:t>Customers By State</a:t>
            </a:r>
          </a:p>
        </p:txBody>
      </p:sp>
      <p:pic>
        <p:nvPicPr>
          <p:cNvPr id="5" name="Picture 4" descr="A graph of customer satisfaction&#10;&#10;Description automatically generated with medium confidence">
            <a:extLst>
              <a:ext uri="{FF2B5EF4-FFF2-40B4-BE49-F238E27FC236}">
                <a16:creationId xmlns:a16="http://schemas.microsoft.com/office/drawing/2014/main" id="{C694864F-6740-0FD7-DC48-62745309A663}"/>
              </a:ext>
            </a:extLst>
          </p:cNvPr>
          <p:cNvPicPr>
            <a:picLocks noChangeAspect="1"/>
          </p:cNvPicPr>
          <p:nvPr/>
        </p:nvPicPr>
        <p:blipFill rotWithShape="1">
          <a:blip r:embed="rId3">
            <a:extLst>
              <a:ext uri="{28A0092B-C50C-407E-A947-70E740481C1C}">
                <a14:useLocalDpi xmlns:a14="http://schemas.microsoft.com/office/drawing/2010/main" val="0"/>
              </a:ext>
            </a:extLst>
          </a:blip>
          <a:srcRect l="4086" t="8256" r="17321" b="1018"/>
          <a:stretch/>
        </p:blipFill>
        <p:spPr>
          <a:xfrm>
            <a:off x="4885266" y="2114550"/>
            <a:ext cx="4252465" cy="2986109"/>
          </a:xfrm>
          <a:prstGeom prst="rect">
            <a:avLst/>
          </a:prstGeom>
        </p:spPr>
      </p:pic>
      <p:pic>
        <p:nvPicPr>
          <p:cNvPr id="7" name="Picture 6" descr="A blue circles with black text&#10;&#10;Description automatically generated">
            <a:extLst>
              <a:ext uri="{FF2B5EF4-FFF2-40B4-BE49-F238E27FC236}">
                <a16:creationId xmlns:a16="http://schemas.microsoft.com/office/drawing/2014/main" id="{085238AF-2A0D-45FA-CE96-48158A3FA623}"/>
              </a:ext>
            </a:extLst>
          </p:cNvPr>
          <p:cNvPicPr>
            <a:picLocks noChangeAspect="1"/>
          </p:cNvPicPr>
          <p:nvPr/>
        </p:nvPicPr>
        <p:blipFill rotWithShape="1">
          <a:blip r:embed="rId4">
            <a:extLst>
              <a:ext uri="{28A0092B-C50C-407E-A947-70E740481C1C}">
                <a14:useLocalDpi xmlns:a14="http://schemas.microsoft.com/office/drawing/2010/main" val="0"/>
              </a:ext>
            </a:extLst>
          </a:blip>
          <a:srcRect l="8788" t="6749" r="25493"/>
          <a:stretch/>
        </p:blipFill>
        <p:spPr>
          <a:xfrm>
            <a:off x="40371" y="2090886"/>
            <a:ext cx="4028413" cy="303343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Shape 88"/>
          <p:cNvSpPr/>
          <p:nvPr/>
        </p:nvSpPr>
        <p:spPr>
          <a:xfrm>
            <a:off x="-47160" y="31162"/>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dirty="0">
              <a:solidFill>
                <a:srgbClr val="000000"/>
              </a:solidFill>
              <a:latin typeface="Arial"/>
              <a:ea typeface="Arial"/>
            </a:endParaRPr>
          </a:p>
        </p:txBody>
      </p:sp>
      <p:sp>
        <p:nvSpPr>
          <p:cNvPr id="105" name="Shape 89"/>
          <p:cNvSpPr/>
          <p:nvPr/>
        </p:nvSpPr>
        <p:spPr>
          <a:xfrm>
            <a:off x="205200" y="263880"/>
            <a:ext cx="8565120" cy="492443"/>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dirty="0">
                <a:solidFill>
                  <a:srgbClr val="FFFFFF"/>
                </a:solidFill>
                <a:latin typeface="Arial"/>
                <a:ea typeface="Arial"/>
              </a:rPr>
              <a:t>Model Development: Customers By Wealth Segment &amp; Job Industry</a:t>
            </a:r>
            <a:endParaRPr lang="en-GB" sz="2000" b="0" strike="noStrike" spc="-1" dirty="0">
              <a:solidFill>
                <a:srgbClr val="000000"/>
              </a:solidFill>
              <a:latin typeface="Arial"/>
            </a:endParaRPr>
          </a:p>
        </p:txBody>
      </p:sp>
      <p:sp>
        <p:nvSpPr>
          <p:cNvPr id="13" name="TextBox 12">
            <a:extLst>
              <a:ext uri="{FF2B5EF4-FFF2-40B4-BE49-F238E27FC236}">
                <a16:creationId xmlns:a16="http://schemas.microsoft.com/office/drawing/2014/main" id="{904A3F86-4826-41FA-BA40-FD0D82EE1ACC}"/>
              </a:ext>
            </a:extLst>
          </p:cNvPr>
          <p:cNvSpPr txBox="1"/>
          <p:nvPr/>
        </p:nvSpPr>
        <p:spPr>
          <a:xfrm>
            <a:off x="205200" y="902722"/>
            <a:ext cx="4596492" cy="1402885"/>
          </a:xfrm>
          <a:prstGeom prst="rect">
            <a:avLst/>
          </a:prstGeom>
          <a:noFill/>
        </p:spPr>
        <p:txBody>
          <a:bodyPr wrap="square">
            <a:spAutoFit/>
          </a:bodyPr>
          <a:lstStyle/>
          <a:p>
            <a:pPr marL="216000" indent="-216000">
              <a:lnSpc>
                <a:spcPct val="115000"/>
              </a:lnSpc>
              <a:buClr>
                <a:srgbClr val="000000"/>
              </a:buClr>
              <a:buFont typeface="Wingdings" charset="2"/>
              <a:buChar char=""/>
              <a:tabLst>
                <a:tab pos="0" algn="l"/>
              </a:tabLst>
            </a:pPr>
            <a:r>
              <a:rPr lang="en-GB" sz="1450" spc="-1" dirty="0">
                <a:solidFill>
                  <a:srgbClr val="000000"/>
                </a:solidFill>
                <a:latin typeface="Open Sans"/>
                <a:ea typeface="Open Sans"/>
              </a:rPr>
              <a:t>Best Customers are from the Mass Wealth Segment .</a:t>
            </a:r>
          </a:p>
          <a:p>
            <a:pPr marL="216000" indent="-216000">
              <a:lnSpc>
                <a:spcPct val="115000"/>
              </a:lnSpc>
              <a:buClr>
                <a:srgbClr val="000000"/>
              </a:buClr>
              <a:buFont typeface="Wingdings" charset="2"/>
              <a:buChar char=""/>
              <a:tabLst>
                <a:tab pos="0" algn="l"/>
              </a:tabLst>
            </a:pPr>
            <a:r>
              <a:rPr lang="en-GB" sz="1450" spc="-1" dirty="0">
                <a:solidFill>
                  <a:srgbClr val="000000"/>
                </a:solidFill>
                <a:latin typeface="Open Sans"/>
                <a:ea typeface="Open Sans"/>
              </a:rPr>
              <a:t>Best Customers work in the Financial Services, Health and Manufacturing Industries.</a:t>
            </a:r>
          </a:p>
          <a:p>
            <a:pPr marL="216000" indent="-216000">
              <a:lnSpc>
                <a:spcPct val="115000"/>
              </a:lnSpc>
              <a:buClr>
                <a:srgbClr val="000000"/>
              </a:buClr>
              <a:buFont typeface="Wingdings" charset="2"/>
              <a:buChar char=""/>
              <a:tabLst>
                <a:tab pos="0" algn="l"/>
              </a:tabLst>
            </a:pPr>
            <a:endParaRPr lang="en-GB" sz="1500" spc="-1" dirty="0">
              <a:solidFill>
                <a:srgbClr val="000000"/>
              </a:solidFill>
              <a:latin typeface="Open Sans"/>
              <a:ea typeface="Open Sans"/>
            </a:endParaRPr>
          </a:p>
        </p:txBody>
      </p:sp>
      <p:sp>
        <p:nvSpPr>
          <p:cNvPr id="14" name="TextBox 13">
            <a:extLst>
              <a:ext uri="{FF2B5EF4-FFF2-40B4-BE49-F238E27FC236}">
                <a16:creationId xmlns:a16="http://schemas.microsoft.com/office/drawing/2014/main" id="{EB179451-B16E-4BF3-AEEF-359285EF7CDF}"/>
              </a:ext>
            </a:extLst>
          </p:cNvPr>
          <p:cNvSpPr txBox="1"/>
          <p:nvPr/>
        </p:nvSpPr>
        <p:spPr>
          <a:xfrm>
            <a:off x="-332298" y="2191435"/>
            <a:ext cx="4608738" cy="323165"/>
          </a:xfrm>
          <a:prstGeom prst="rect">
            <a:avLst/>
          </a:prstGeom>
          <a:noFill/>
        </p:spPr>
        <p:txBody>
          <a:bodyPr wrap="square">
            <a:spAutoFit/>
          </a:bodyPr>
          <a:lstStyle/>
          <a:p>
            <a:pPr algn="ctr" rtl="0">
              <a:defRPr sz="1600" b="1" i="0" u="none" strike="noStrike" kern="1200" spc="0" baseline="0">
                <a:solidFill>
                  <a:srgbClr val="000000"/>
                </a:solidFill>
                <a:latin typeface="+mn-lt"/>
                <a:ea typeface="+mn-ea"/>
                <a:cs typeface="+mn-cs"/>
              </a:defRPr>
            </a:pPr>
            <a:r>
              <a:rPr lang="en-GB" sz="1500" b="1" i="0" baseline="0" dirty="0">
                <a:solidFill>
                  <a:schemeClr val="tx1"/>
                </a:solidFill>
              </a:rPr>
              <a:t>Customers By Wealth Segment</a:t>
            </a:r>
          </a:p>
        </p:txBody>
      </p:sp>
      <p:sp>
        <p:nvSpPr>
          <p:cNvPr id="19" name="TextBox 18">
            <a:extLst>
              <a:ext uri="{FF2B5EF4-FFF2-40B4-BE49-F238E27FC236}">
                <a16:creationId xmlns:a16="http://schemas.microsoft.com/office/drawing/2014/main" id="{610522F0-9AA9-4CC1-A6A2-E39BB871CB3C}"/>
              </a:ext>
            </a:extLst>
          </p:cNvPr>
          <p:cNvSpPr txBox="1"/>
          <p:nvPr/>
        </p:nvSpPr>
        <p:spPr>
          <a:xfrm>
            <a:off x="4581540" y="980988"/>
            <a:ext cx="4608738" cy="323165"/>
          </a:xfrm>
          <a:prstGeom prst="rect">
            <a:avLst/>
          </a:prstGeom>
          <a:noFill/>
        </p:spPr>
        <p:txBody>
          <a:bodyPr wrap="square">
            <a:spAutoFit/>
          </a:bodyPr>
          <a:lstStyle/>
          <a:p>
            <a:pPr algn="ctr" rtl="0">
              <a:defRPr sz="1600" b="1" i="0" u="none" strike="noStrike" kern="1200" spc="0" baseline="0">
                <a:solidFill>
                  <a:srgbClr val="000000"/>
                </a:solidFill>
                <a:latin typeface="+mn-lt"/>
                <a:ea typeface="+mn-ea"/>
                <a:cs typeface="+mn-cs"/>
              </a:defRPr>
            </a:pPr>
            <a:r>
              <a:rPr lang="en-GB" sz="1500" b="1" i="0" baseline="0" dirty="0">
                <a:solidFill>
                  <a:schemeClr val="tx1"/>
                </a:solidFill>
              </a:rPr>
              <a:t>Customers By Job Industry</a:t>
            </a:r>
          </a:p>
        </p:txBody>
      </p:sp>
      <p:pic>
        <p:nvPicPr>
          <p:cNvPr id="3" name="Picture 2" descr="A graph of a bar chart&#10;&#10;Description automatically generated with medium confidence">
            <a:extLst>
              <a:ext uri="{FF2B5EF4-FFF2-40B4-BE49-F238E27FC236}">
                <a16:creationId xmlns:a16="http://schemas.microsoft.com/office/drawing/2014/main" id="{5139ADE6-6CB7-0C02-A56A-A47BDB0AA669}"/>
              </a:ext>
            </a:extLst>
          </p:cNvPr>
          <p:cNvPicPr>
            <a:picLocks noChangeAspect="1"/>
          </p:cNvPicPr>
          <p:nvPr/>
        </p:nvPicPr>
        <p:blipFill rotWithShape="1">
          <a:blip r:embed="rId3">
            <a:extLst>
              <a:ext uri="{28A0092B-C50C-407E-A947-70E740481C1C}">
                <a14:useLocalDpi xmlns:a14="http://schemas.microsoft.com/office/drawing/2010/main" val="0"/>
              </a:ext>
            </a:extLst>
          </a:blip>
          <a:srcRect l="6945" t="9445" r="18241" b="1566"/>
          <a:stretch/>
        </p:blipFill>
        <p:spPr>
          <a:xfrm>
            <a:off x="205200" y="2522713"/>
            <a:ext cx="3285067" cy="2579420"/>
          </a:xfrm>
          <a:prstGeom prst="rect">
            <a:avLst/>
          </a:prstGeom>
        </p:spPr>
      </p:pic>
      <p:pic>
        <p:nvPicPr>
          <p:cNvPr id="12" name="Picture 11" descr="A graph of blue and white bars&#10;&#10;Description automatically generated with medium confidence">
            <a:extLst>
              <a:ext uri="{FF2B5EF4-FFF2-40B4-BE49-F238E27FC236}">
                <a16:creationId xmlns:a16="http://schemas.microsoft.com/office/drawing/2014/main" id="{443A8176-8E88-D35A-DFB5-6B0ACEDA5F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81540" y="1382419"/>
            <a:ext cx="4262524" cy="3760727"/>
          </a:xfrm>
          <a:prstGeom prst="rect">
            <a:avLst/>
          </a:prstGeom>
        </p:spPr>
      </p:pic>
    </p:spTree>
    <p:extLst>
      <p:ext uri="{BB962C8B-B14F-4D97-AF65-F5344CB8AC3E}">
        <p14:creationId xmlns:p14="http://schemas.microsoft.com/office/powerpoint/2010/main" val="29758012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Shape 97"/>
          <p:cNvSpPr/>
          <p:nvPr/>
        </p:nvSpPr>
        <p:spPr>
          <a:xfrm>
            <a:off x="-15480" y="-19440"/>
            <a:ext cx="9191160" cy="839520"/>
          </a:xfrm>
          <a:prstGeom prst="rect">
            <a:avLst/>
          </a:prstGeom>
          <a:gradFill rotWithShape="0">
            <a:gsLst>
              <a:gs pos="0">
                <a:srgbClr val="1077D2"/>
              </a:gs>
              <a:gs pos="100000">
                <a:srgbClr val="093153"/>
              </a:gs>
            </a:gsLst>
            <a:lin ang="12000000"/>
          </a:gradFill>
          <a:ln w="12700">
            <a:noFill/>
          </a:ln>
        </p:spPr>
        <p:style>
          <a:lnRef idx="0">
            <a:scrgbClr r="0" g="0" b="0"/>
          </a:lnRef>
          <a:fillRef idx="0">
            <a:scrgbClr r="0" g="0" b="0"/>
          </a:fillRef>
          <a:effectRef idx="0">
            <a:scrgbClr r="0" g="0" b="0"/>
          </a:effectRef>
          <a:fontRef idx="minor"/>
        </p:style>
        <p:txBody>
          <a:bodyPr lIns="45720" tIns="45000" rIns="45720" bIns="45000" anchor="ctr">
            <a:noAutofit/>
          </a:bodyPr>
          <a:lstStyle/>
          <a:p>
            <a:pPr>
              <a:lnSpc>
                <a:spcPct val="100000"/>
              </a:lnSpc>
              <a:tabLst>
                <a:tab pos="0" algn="l"/>
              </a:tabLst>
            </a:pPr>
            <a:endParaRPr lang="en-GB" sz="1400" b="0" strike="noStrike" spc="-1">
              <a:solidFill>
                <a:srgbClr val="000000"/>
              </a:solidFill>
              <a:latin typeface="Arial"/>
              <a:ea typeface="Arial"/>
            </a:endParaRPr>
          </a:p>
        </p:txBody>
      </p:sp>
      <p:sp>
        <p:nvSpPr>
          <p:cNvPr id="113" name="Shape 98"/>
          <p:cNvSpPr/>
          <p:nvPr/>
        </p:nvSpPr>
        <p:spPr>
          <a:xfrm>
            <a:off x="205200" y="263880"/>
            <a:ext cx="8565120" cy="487440"/>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a:lnSpc>
                <a:spcPct val="100000"/>
              </a:lnSpc>
              <a:tabLst>
                <a:tab pos="0" algn="l"/>
              </a:tabLst>
            </a:pPr>
            <a:r>
              <a:rPr lang="en-GB" sz="2000" b="1" strike="noStrike" spc="-1">
                <a:solidFill>
                  <a:srgbClr val="FFFFFF"/>
                </a:solidFill>
                <a:latin typeface="Arial"/>
                <a:ea typeface="Arial"/>
              </a:rPr>
              <a:t>Interpretation</a:t>
            </a:r>
            <a:endParaRPr lang="en-GB" sz="2000" b="0" strike="noStrike" spc="-1">
              <a:solidFill>
                <a:srgbClr val="000000"/>
              </a:solidFill>
              <a:latin typeface="Arial"/>
            </a:endParaRPr>
          </a:p>
        </p:txBody>
      </p:sp>
      <p:sp>
        <p:nvSpPr>
          <p:cNvPr id="114" name="Shape 99"/>
          <p:cNvSpPr/>
          <p:nvPr/>
        </p:nvSpPr>
        <p:spPr>
          <a:xfrm>
            <a:off x="5209908" y="1906955"/>
            <a:ext cx="3305442" cy="481735"/>
          </a:xfrm>
          <a:prstGeom prst="rect">
            <a:avLst/>
          </a:prstGeom>
          <a:noFill/>
          <a:ln w="12700">
            <a:noFill/>
          </a:ln>
        </p:spPr>
        <p:style>
          <a:lnRef idx="0">
            <a:scrgbClr r="0" g="0" b="0"/>
          </a:lnRef>
          <a:fillRef idx="0">
            <a:scrgbClr r="0" g="0" b="0"/>
          </a:fillRef>
          <a:effectRef idx="0">
            <a:scrgbClr r="0" g="0" b="0"/>
          </a:effectRef>
          <a:fontRef idx="minor"/>
        </p:style>
        <p:txBody>
          <a:bodyPr wrap="square" tIns="91440" bIns="91440" anchor="t">
            <a:spAutoFit/>
          </a:bodyPr>
          <a:lstStyle/>
          <a:p>
            <a:pPr>
              <a:lnSpc>
                <a:spcPct val="115000"/>
              </a:lnSpc>
              <a:tabLst>
                <a:tab pos="0" algn="l"/>
              </a:tabLst>
            </a:pPr>
            <a:r>
              <a:rPr lang="en-GB" b="1" spc="-1" dirty="0">
                <a:solidFill>
                  <a:srgbClr val="000000"/>
                </a:solidFill>
                <a:latin typeface="Open Sans"/>
                <a:ea typeface="Open Sans"/>
              </a:rPr>
              <a:t>Sample of New Customers</a:t>
            </a:r>
            <a:endParaRPr lang="en-GB" b="0" strike="noStrike" spc="-1" dirty="0">
              <a:solidFill>
                <a:srgbClr val="000000"/>
              </a:solidFill>
              <a:latin typeface="Arial"/>
            </a:endParaRPr>
          </a:p>
        </p:txBody>
      </p:sp>
      <p:sp>
        <p:nvSpPr>
          <p:cNvPr id="115" name="Shape 100"/>
          <p:cNvSpPr/>
          <p:nvPr/>
        </p:nvSpPr>
        <p:spPr>
          <a:xfrm>
            <a:off x="-44480" y="1567254"/>
            <a:ext cx="4134240" cy="2821285"/>
          </a:xfrm>
          <a:prstGeom prst="rect">
            <a:avLst/>
          </a:prstGeom>
          <a:noFill/>
          <a:ln w="12700">
            <a:noFill/>
          </a:ln>
        </p:spPr>
        <p:style>
          <a:lnRef idx="0">
            <a:scrgbClr r="0" g="0" b="0"/>
          </a:lnRef>
          <a:fillRef idx="0">
            <a:scrgbClr r="0" g="0" b="0"/>
          </a:fillRef>
          <a:effectRef idx="0">
            <a:scrgbClr r="0" g="0" b="0"/>
          </a:effectRef>
          <a:fontRef idx="minor"/>
        </p:style>
        <p:txBody>
          <a:bodyPr tIns="91440" bIns="91440" anchor="t">
            <a:spAutoFit/>
          </a:bodyPr>
          <a:lstStyle/>
          <a:p>
            <a:pPr marL="216000" indent="-216000">
              <a:lnSpc>
                <a:spcPct val="115000"/>
              </a:lnSpc>
              <a:buClr>
                <a:srgbClr val="000000"/>
              </a:buClr>
              <a:buFont typeface="Wingdings" charset="2"/>
              <a:buChar char=""/>
              <a:tabLst>
                <a:tab pos="0" algn="l"/>
              </a:tabLst>
            </a:pPr>
            <a:r>
              <a:rPr lang="en-GB" sz="1500" spc="-1" dirty="0">
                <a:solidFill>
                  <a:srgbClr val="000000"/>
                </a:solidFill>
                <a:latin typeface="Open Sans"/>
                <a:ea typeface="Open Sans"/>
              </a:rPr>
              <a:t>Customers to target from the 1000 Customers dataset would be:</a:t>
            </a:r>
          </a:p>
          <a:p>
            <a:pPr>
              <a:lnSpc>
                <a:spcPct val="115000"/>
              </a:lnSpc>
              <a:buClr>
                <a:srgbClr val="000000"/>
              </a:buClr>
              <a:tabLst>
                <a:tab pos="0" algn="l"/>
              </a:tabLst>
            </a:pPr>
            <a:endParaRPr lang="en-GB" sz="1500" spc="-1" dirty="0">
              <a:solidFill>
                <a:srgbClr val="000000"/>
              </a:solidFill>
              <a:latin typeface="Open Sans"/>
              <a:ea typeface="Open Sans"/>
            </a:endParaRP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Mostly in their 40s,</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From the Mass Wealth Segment,</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Living in New South Wales, </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Working in the Financial Services, Health and Manufacturing Industries</a:t>
            </a:r>
          </a:p>
          <a:p>
            <a:pPr marL="285750" indent="-285750">
              <a:lnSpc>
                <a:spcPct val="115000"/>
              </a:lnSpc>
              <a:buClr>
                <a:srgbClr val="000000"/>
              </a:buClr>
              <a:buFont typeface="Wingdings" panose="05000000000000000000" pitchFamily="2" charset="2"/>
              <a:buChar char="Ø"/>
              <a:tabLst>
                <a:tab pos="0" algn="l"/>
              </a:tabLst>
            </a:pPr>
            <a:r>
              <a:rPr lang="en-GB" sz="1500" spc="-1" dirty="0">
                <a:solidFill>
                  <a:srgbClr val="000000"/>
                </a:solidFill>
                <a:latin typeface="Open Sans"/>
                <a:ea typeface="Open Sans"/>
              </a:rPr>
              <a:t>And preferably female, however males are almost equally major targets. </a:t>
            </a:r>
            <a:endParaRPr lang="en-GB" sz="1500" b="0" strike="noStrike" spc="-1" dirty="0">
              <a:solidFill>
                <a:srgbClr val="000000"/>
              </a:solidFill>
              <a:latin typeface="Arial"/>
            </a:endParaRPr>
          </a:p>
        </p:txBody>
      </p:sp>
      <p:pic>
        <p:nvPicPr>
          <p:cNvPr id="15" name="Picture 14" descr="Graphical user interface, application, table, Excel&#10;&#10;Description automatically generated">
            <a:extLst>
              <a:ext uri="{FF2B5EF4-FFF2-40B4-BE49-F238E27FC236}">
                <a16:creationId xmlns:a16="http://schemas.microsoft.com/office/drawing/2014/main" id="{EC113082-4CA9-473B-82E3-62101926764A}"/>
              </a:ext>
            </a:extLst>
          </p:cNvPr>
          <p:cNvPicPr>
            <a:picLocks noChangeAspect="1"/>
          </p:cNvPicPr>
          <p:nvPr/>
        </p:nvPicPr>
        <p:blipFill rotWithShape="1">
          <a:blip r:embed="rId2">
            <a:extLst>
              <a:ext uri="{28A0092B-C50C-407E-A947-70E740481C1C}">
                <a14:useLocalDpi xmlns:a14="http://schemas.microsoft.com/office/drawing/2010/main" val="0"/>
              </a:ext>
            </a:extLst>
          </a:blip>
          <a:srcRect l="-170" t="15230" r="35590" b="48500"/>
          <a:stretch/>
        </p:blipFill>
        <p:spPr>
          <a:xfrm>
            <a:off x="4278086" y="2754810"/>
            <a:ext cx="4865914" cy="2388689"/>
          </a:xfrm>
          <a:prstGeom prst="rect">
            <a:avLst/>
          </a:prstGeom>
        </p:spPr>
      </p:pic>
      <p:sp>
        <p:nvSpPr>
          <p:cNvPr id="16" name="Shape 99">
            <a:extLst>
              <a:ext uri="{FF2B5EF4-FFF2-40B4-BE49-F238E27FC236}">
                <a16:creationId xmlns:a16="http://schemas.microsoft.com/office/drawing/2014/main" id="{622DCF8F-D58E-4577-A444-EA012DB6CBCA}"/>
              </a:ext>
            </a:extLst>
          </p:cNvPr>
          <p:cNvSpPr/>
          <p:nvPr/>
        </p:nvSpPr>
        <p:spPr>
          <a:xfrm>
            <a:off x="116632" y="945796"/>
            <a:ext cx="4002128" cy="514693"/>
          </a:xfrm>
          <a:prstGeom prst="rect">
            <a:avLst/>
          </a:prstGeom>
          <a:noFill/>
          <a:ln w="12700">
            <a:noFill/>
          </a:ln>
        </p:spPr>
        <p:style>
          <a:lnRef idx="0">
            <a:scrgbClr r="0" g="0" b="0"/>
          </a:lnRef>
          <a:fillRef idx="0">
            <a:scrgbClr r="0" g="0" b="0"/>
          </a:fillRef>
          <a:effectRef idx="0">
            <a:scrgbClr r="0" g="0" b="0"/>
          </a:effectRef>
          <a:fontRef idx="minor"/>
        </p:style>
        <p:txBody>
          <a:bodyPr wrap="square" tIns="91440" bIns="91440" anchor="t">
            <a:spAutoFit/>
          </a:bodyPr>
          <a:lstStyle/>
          <a:p>
            <a:pPr>
              <a:lnSpc>
                <a:spcPct val="115000"/>
              </a:lnSpc>
              <a:tabLst>
                <a:tab pos="0" algn="l"/>
              </a:tabLst>
            </a:pPr>
            <a:r>
              <a:rPr lang="en-GB" sz="2000" b="1" spc="-1" dirty="0">
                <a:solidFill>
                  <a:srgbClr val="000000"/>
                </a:solidFill>
                <a:latin typeface="Open Sans"/>
                <a:ea typeface="Open Sans"/>
              </a:rPr>
              <a:t>New Customers To Target</a:t>
            </a:r>
            <a:endParaRPr lang="en-GB" sz="2000" b="0" strike="noStrike" spc="-1" dirty="0">
              <a:solidFill>
                <a:srgbClr val="000000"/>
              </a:solidFill>
              <a:latin typeface="Aria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6350" cap="flat" cmpd="sng" algn="ctr">
          <a:solidFill>
            <a:schemeClr val="phClr">
              <a:shade val="95000"/>
              <a:satMod val="105000"/>
            </a:scheme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400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9748</TotalTime>
  <Words>623</Words>
  <Application>Microsoft Office PowerPoint</Application>
  <PresentationFormat>On-screen Show (16:9)</PresentationFormat>
  <Paragraphs>220</Paragraphs>
  <Slides>10</Slides>
  <Notes>4</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10</vt:i4>
      </vt:variant>
    </vt:vector>
  </HeadingPairs>
  <TitlesOfParts>
    <vt:vector size="20" baseType="lpstr">
      <vt:lpstr>Arial</vt:lpstr>
      <vt:lpstr>Calibri</vt:lpstr>
      <vt:lpstr>Open Sans</vt:lpstr>
      <vt:lpstr>Open Sans Extrabold</vt:lpstr>
      <vt:lpstr>Open Sans Light</vt:lpstr>
      <vt:lpstr>OpenSymbol</vt:lpstr>
      <vt:lpstr>Times New Roman</vt:lpstr>
      <vt:lpstr>Wingdings</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Dorothy Osubor</dc:creator>
  <dc:description/>
  <cp:lastModifiedBy>DOROTHY CHINOMSO OSUBOR 2023 (N1206035)</cp:lastModifiedBy>
  <cp:revision>26</cp:revision>
  <dcterms:modified xsi:type="dcterms:W3CDTF">2023-09-18T12:09:37Z</dcterms:modified>
  <dc:language>en-GB</dc:language>
</cp:coreProperties>
</file>